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7556500" cy="10693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4049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64049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64049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64049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64049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64049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64049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64049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64049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4" name="Shape 14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– باسل أسعد"/>
          <p:cNvSpPr txBox="1"/>
          <p:nvPr>
            <p:ph type="body" sz="quarter" idx="21"/>
          </p:nvPr>
        </p:nvSpPr>
        <p:spPr>
          <a:xfrm>
            <a:off x="737939" y="6210089"/>
            <a:ext cx="6080622" cy="45474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2400"/>
            </a:lvl1pPr>
          </a:lstStyle>
          <a:p>
            <a:pPr/>
            <a:r>
              <a:t>– باسل أسعد</a:t>
            </a:r>
          </a:p>
        </p:txBody>
      </p:sp>
      <p:sp>
        <p:nvSpPr>
          <p:cNvPr id="96" name="&quot;قم بكتابة الرقم هنا.&quot;"/>
          <p:cNvSpPr txBox="1"/>
          <p:nvPr>
            <p:ph type="body" sz="quarter" idx="22"/>
          </p:nvPr>
        </p:nvSpPr>
        <p:spPr>
          <a:xfrm>
            <a:off x="737939" y="4843951"/>
            <a:ext cx="6080622" cy="651287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3600">
                <a:latin typeface="+mn-lt"/>
                <a:ea typeface="+mn-ea"/>
                <a:cs typeface="+mn-cs"/>
                <a:sym typeface="Geeza Pro Regular"/>
              </a:defRPr>
            </a:lvl1pPr>
          </a:lstStyle>
          <a:p>
            <a:pPr rtl="0">
              <a:defRPr/>
            </a:pPr>
            <a:r>
              <a:t>"قم بكتابة الرقم هنا."</a:t>
            </a:r>
          </a:p>
        </p:txBody>
      </p:sp>
      <p:sp>
        <p:nvSpPr>
          <p:cNvPr id="9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532241774_2880x1920.jpg"/>
          <p:cNvSpPr/>
          <p:nvPr>
            <p:ph type="pic" idx="21"/>
          </p:nvPr>
        </p:nvSpPr>
        <p:spPr>
          <a:xfrm>
            <a:off x="-760078" y="2483494"/>
            <a:ext cx="8589616" cy="57264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 والعنوان الفرعي">
    <p:bg>
      <p:bgPr>
        <a:solidFill>
          <a:srgbClr val="D3E2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بيضاوي"/>
          <p:cNvSpPr/>
          <p:nvPr/>
        </p:nvSpPr>
        <p:spPr>
          <a:xfrm rot="21114327">
            <a:off x="-706023" y="-4636238"/>
            <a:ext cx="14662490" cy="4624923"/>
          </a:xfrm>
          <a:prstGeom prst="ellipse">
            <a:avLst/>
          </a:prstGeom>
          <a:solidFill>
            <a:srgbClr val="FFECD4"/>
          </a:solidFill>
          <a:ln w="3175">
            <a:miter lim="400000"/>
          </a:ln>
        </p:spPr>
        <p:txBody>
          <a:bodyPr lIns="28983" tIns="28983" rIns="28983" bIns="28983" anchor="ctr"/>
          <a:lstStyle/>
          <a:p>
            <a:pPr defTabSz="640489" rtl="0">
              <a:defRPr b="0" sz="4400">
                <a:solidFill>
                  <a:srgbClr val="515151"/>
                </a:solidFill>
                <a:latin typeface="Cochin"/>
                <a:ea typeface="Cochin"/>
                <a:cs typeface="Cochin"/>
                <a:sym typeface="Cochin"/>
              </a:defRPr>
            </a:pPr>
          </a:p>
        </p:txBody>
      </p:sp>
      <p:sp>
        <p:nvSpPr>
          <p:cNvPr id="120" name="بيضاوي"/>
          <p:cNvSpPr/>
          <p:nvPr/>
        </p:nvSpPr>
        <p:spPr>
          <a:xfrm rot="21271088">
            <a:off x="668277" y="-3326190"/>
            <a:ext cx="15283576" cy="2752527"/>
          </a:xfrm>
          <a:prstGeom prst="ellipse">
            <a:avLst/>
          </a:prstGeom>
          <a:solidFill>
            <a:srgbClr val="FFFBF3"/>
          </a:solidFill>
          <a:ln w="3175">
            <a:miter lim="400000"/>
          </a:ln>
        </p:spPr>
        <p:txBody>
          <a:bodyPr lIns="28983" tIns="28983" rIns="28983" bIns="28983" anchor="ctr"/>
          <a:lstStyle/>
          <a:p>
            <a:pPr defTabSz="640489" rtl="0">
              <a:defRPr b="0" sz="4400">
                <a:solidFill>
                  <a:srgbClr val="515151"/>
                </a:solidFill>
                <a:latin typeface="Cochin"/>
                <a:ea typeface="Cochin"/>
                <a:cs typeface="Cochin"/>
                <a:sym typeface="Cochin"/>
              </a:defRPr>
            </a:pPr>
          </a:p>
        </p:txBody>
      </p:sp>
      <p:sp>
        <p:nvSpPr>
          <p:cNvPr id="121" name="بيضاوي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 rot="20818585">
            <a:off x="-12866245" y="10490042"/>
            <a:ext cx="16771599" cy="10676319"/>
          </a:xfrm>
          <a:prstGeom prst="ellipse">
            <a:avLst/>
          </a:prstGeom>
          <a:solidFill>
            <a:srgbClr val="F1D99E"/>
          </a:solidFill>
          <a:ln w="3175">
            <a:miter lim="400000"/>
          </a:ln>
        </p:spPr>
        <p:txBody>
          <a:bodyPr lIns="28983" tIns="28983" rIns="28983" bIns="28983" anchor="ctr"/>
          <a:lstStyle/>
          <a:p>
            <a:pPr defTabSz="640489" rtl="0">
              <a:defRPr b="0" sz="4400">
                <a:solidFill>
                  <a:srgbClr val="515151"/>
                </a:solidFill>
                <a:latin typeface="Cochin"/>
                <a:ea typeface="Cochin"/>
                <a:cs typeface="Cochin"/>
                <a:sym typeface="Cochin"/>
              </a:defRPr>
            </a:pPr>
          </a:p>
        </p:txBody>
      </p:sp>
      <p:sp>
        <p:nvSpPr>
          <p:cNvPr id="122" name="مستطيل"/>
          <p:cNvSpPr/>
          <p:nvPr/>
        </p:nvSpPr>
        <p:spPr>
          <a:xfrm>
            <a:off x="200535" y="536783"/>
            <a:ext cx="7155431" cy="9619834"/>
          </a:xfrm>
          <a:prstGeom prst="rect">
            <a:avLst/>
          </a:prstGeom>
          <a:solidFill>
            <a:srgbClr val="FFFFFF"/>
          </a:solidFill>
          <a:ln w="38100">
            <a:solidFill>
              <a:srgbClr val="774465"/>
            </a:solidFill>
          </a:ln>
          <a:effectLst>
            <a:outerShdw sx="100000" sy="100000" kx="0" ky="0" algn="b" rotWithShape="0" blurRad="25400" dist="12700" dir="5400000">
              <a:srgbClr val="000000">
                <a:alpha val="35000"/>
              </a:srgbClr>
            </a:outerShdw>
          </a:effectLst>
        </p:spPr>
        <p:txBody>
          <a:bodyPr lIns="35421" tIns="35421" rIns="35421" bIns="35421" anchor="ctr"/>
          <a:lstStyle/>
          <a:p>
            <a:pPr algn="l" defTabSz="751879" rtl="0">
              <a:defRPr b="0" sz="14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125" name="تجميع"/>
          <p:cNvGrpSpPr/>
          <p:nvPr/>
        </p:nvGrpSpPr>
        <p:grpSpPr>
          <a:xfrm>
            <a:off x="102143" y="460372"/>
            <a:ext cx="597017" cy="597017"/>
            <a:chOff x="0" y="0"/>
            <a:chExt cx="597016" cy="597016"/>
          </a:xfrm>
        </p:grpSpPr>
        <p:sp>
          <p:nvSpPr>
            <p:cNvPr id="123" name="دائرة"/>
            <p:cNvSpPr/>
            <p:nvPr/>
          </p:nvSpPr>
          <p:spPr>
            <a:xfrm>
              <a:off x="0" y="0"/>
              <a:ext cx="597017" cy="597017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734262"/>
              </a:solidFill>
              <a:prstDash val="solid"/>
              <a:round/>
            </a:ln>
            <a:effectLst>
              <a:outerShdw sx="100000" sy="100000" kx="0" ky="0" algn="b" rotWithShape="0" blurRad="25400" dist="12700" dir="5400000">
                <a:srgbClr val="000000">
                  <a:alpha val="35000"/>
                </a:srgbClr>
              </a:outerShdw>
            </a:effectLst>
          </p:spPr>
          <p:txBody>
            <a:bodyPr wrap="square" lIns="35421" tIns="35421" rIns="35421" bIns="35421" numCol="1" anchor="ctr">
              <a:noAutofit/>
            </a:bodyPr>
            <a:lstStyle/>
            <a:p>
              <a:pPr algn="l" defTabSz="751879" rtl="0">
                <a:defRPr b="0" sz="1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24" name="IMG_4033.png" descr="IMG_4033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2108" y="75030"/>
              <a:ext cx="512800" cy="462269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sp>
        <p:nvSpPr>
          <p:cNvPr id="126" name="رقم الشريحة"/>
          <p:cNvSpPr txBox="1"/>
          <p:nvPr>
            <p:ph type="sldNum" sz="quarter" idx="2"/>
          </p:nvPr>
        </p:nvSpPr>
        <p:spPr>
          <a:xfrm>
            <a:off x="3619077" y="7846593"/>
            <a:ext cx="311100" cy="314958"/>
          </a:xfrm>
          <a:prstGeom prst="rect">
            <a:avLst/>
          </a:prstGeom>
        </p:spPr>
        <p:txBody>
          <a:bodyPr lIns="28983" tIns="28983" rIns="28983" bIns="28983"/>
          <a:lstStyle>
            <a:lvl1pPr defTabSz="640489">
              <a:defRPr sz="1800">
                <a:solidFill>
                  <a:srgbClr val="515151"/>
                </a:solidFill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مستطيل"/>
          <p:cNvSpPr/>
          <p:nvPr/>
        </p:nvSpPr>
        <p:spPr>
          <a:xfrm>
            <a:off x="240311" y="132995"/>
            <a:ext cx="7075878" cy="10427410"/>
          </a:xfrm>
          <a:prstGeom prst="rect">
            <a:avLst/>
          </a:prstGeom>
          <a:ln w="50800">
            <a:solidFill>
              <a:srgbClr val="774465"/>
            </a:solidFill>
          </a:ln>
        </p:spPr>
        <p:txBody>
          <a:bodyPr lIns="45719" rIns="45719" anchor="ctr"/>
          <a:lstStyle/>
          <a:p>
            <a:pPr algn="l" defTabSz="914400" rtl="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136" name="تجميع"/>
          <p:cNvGrpSpPr/>
          <p:nvPr/>
        </p:nvGrpSpPr>
        <p:grpSpPr>
          <a:xfrm>
            <a:off x="85868" y="48722"/>
            <a:ext cx="532077" cy="532077"/>
            <a:chOff x="0" y="0"/>
            <a:chExt cx="532075" cy="532075"/>
          </a:xfrm>
        </p:grpSpPr>
        <p:sp>
          <p:nvSpPr>
            <p:cNvPr id="134" name="دائرة"/>
            <p:cNvSpPr/>
            <p:nvPr/>
          </p:nvSpPr>
          <p:spPr>
            <a:xfrm>
              <a:off x="0" y="0"/>
              <a:ext cx="532076" cy="532076"/>
            </a:xfrm>
            <a:prstGeom prst="ellipse">
              <a:avLst/>
            </a:prstGeom>
            <a:solidFill>
              <a:srgbClr val="FFFFFF"/>
            </a:solidFill>
            <a:ln w="38100" cap="flat">
              <a:solidFill>
                <a:srgbClr val="734262"/>
              </a:solidFill>
              <a:prstDash val="solid"/>
              <a:round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 rtl="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35" name="IMG_4033.png" descr="IMG_4033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7528" y="66869"/>
              <a:ext cx="457020" cy="41198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sp>
        <p:nvSpPr>
          <p:cNvPr id="13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 - أفق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532241774_2880x1920.jpg"/>
          <p:cNvSpPr/>
          <p:nvPr>
            <p:ph type="pic" sz="half" idx="21"/>
          </p:nvPr>
        </p:nvSpPr>
        <p:spPr>
          <a:xfrm>
            <a:off x="944562" y="2730704"/>
            <a:ext cx="5667376" cy="37782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نص العنوان"/>
          <p:cNvSpPr txBox="1"/>
          <p:nvPr>
            <p:ph type="title"/>
          </p:nvPr>
        </p:nvSpPr>
        <p:spPr>
          <a:xfrm>
            <a:off x="737939" y="6416712"/>
            <a:ext cx="6080622" cy="826493"/>
          </a:xfrm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24" name="مستوى النص الأول…"/>
          <p:cNvSpPr txBox="1"/>
          <p:nvPr>
            <p:ph type="body" sz="quarter" idx="1"/>
          </p:nvPr>
        </p:nvSpPr>
        <p:spPr>
          <a:xfrm>
            <a:off x="737939" y="7250583"/>
            <a:ext cx="6080622" cy="656767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 - الوس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نص العنوان"/>
          <p:cNvSpPr txBox="1"/>
          <p:nvPr>
            <p:ph type="title"/>
          </p:nvPr>
        </p:nvSpPr>
        <p:spPr>
          <a:xfrm>
            <a:off x="737939" y="4387378"/>
            <a:ext cx="6080622" cy="1918644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3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 - رأس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532204087_1355x1355.jpg"/>
          <p:cNvSpPr/>
          <p:nvPr>
            <p:ph type="pic" sz="half" idx="21"/>
          </p:nvPr>
        </p:nvSpPr>
        <p:spPr>
          <a:xfrm>
            <a:off x="3704456" y="2881982"/>
            <a:ext cx="4774469" cy="477446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1" name="نص العنوان"/>
          <p:cNvSpPr txBox="1"/>
          <p:nvPr>
            <p:ph type="title"/>
          </p:nvPr>
        </p:nvSpPr>
        <p:spPr>
          <a:xfrm>
            <a:off x="553454" y="2881982"/>
            <a:ext cx="3099347" cy="231713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42" name="مستوى النص الأول…"/>
          <p:cNvSpPr txBox="1"/>
          <p:nvPr>
            <p:ph type="body" sz="quarter" idx="1"/>
          </p:nvPr>
        </p:nvSpPr>
        <p:spPr>
          <a:xfrm>
            <a:off x="553454" y="5258147"/>
            <a:ext cx="3099347" cy="2390925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 -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نص العنوان"/>
          <p:cNvSpPr txBox="1"/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5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نص العنوان"/>
          <p:cNvSpPr txBox="1"/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59" name="مستوى النص الأول…"/>
          <p:cNvSpPr txBox="1"/>
          <p:nvPr>
            <p:ph type="body" sz="half" idx="1"/>
          </p:nvPr>
        </p:nvSpPr>
        <p:spPr>
          <a:xfrm>
            <a:off x="553454" y="4018408"/>
            <a:ext cx="6449592" cy="3652802"/>
          </a:xfrm>
          <a:prstGeom prst="rect">
            <a:avLst/>
          </a:prstGeom>
        </p:spPr>
        <p:txBody>
          <a:bodyPr anchor="ctr"/>
          <a:lstStyle>
            <a:lvl1pPr marL="472281" indent="-472281" algn="r">
              <a:spcBef>
                <a:spcPts val="4600"/>
              </a:spcBef>
              <a:buSzPct val="145000"/>
              <a:buChar char="•"/>
              <a:defRPr sz="3400"/>
            </a:lvl1pPr>
            <a:lvl2pPr marL="916781" indent="-472281" algn="r">
              <a:spcBef>
                <a:spcPts val="4600"/>
              </a:spcBef>
              <a:buSzPct val="145000"/>
              <a:buChar char="•"/>
              <a:defRPr sz="3400"/>
            </a:lvl2pPr>
            <a:lvl3pPr marL="1361281" indent="-472281" algn="r">
              <a:spcBef>
                <a:spcPts val="4600"/>
              </a:spcBef>
              <a:buSzPct val="145000"/>
              <a:buChar char="•"/>
              <a:defRPr sz="3400"/>
            </a:lvl3pPr>
            <a:lvl4pPr marL="1805781" indent="-472281" algn="r">
              <a:spcBef>
                <a:spcPts val="4600"/>
              </a:spcBef>
              <a:buSzPct val="145000"/>
              <a:buChar char="•"/>
              <a:defRPr sz="3400"/>
            </a:lvl4pPr>
            <a:lvl5pPr marL="2250281" indent="-472281" algn="r">
              <a:spcBef>
                <a:spcPts val="4600"/>
              </a:spcBef>
              <a:buSzPct val="145000"/>
              <a:buChar char="•"/>
              <a:defRPr sz="3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6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، 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532205080_1647x1098.jpg"/>
          <p:cNvSpPr/>
          <p:nvPr>
            <p:ph type="pic" sz="half" idx="21"/>
          </p:nvPr>
        </p:nvSpPr>
        <p:spPr>
          <a:xfrm>
            <a:off x="2213818" y="4018408"/>
            <a:ext cx="5479201" cy="36528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8" name="نص العنوان"/>
          <p:cNvSpPr txBox="1"/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69" name="مستوى النص الأول…"/>
          <p:cNvSpPr txBox="1"/>
          <p:nvPr>
            <p:ph type="body" sz="quarter" idx="1"/>
          </p:nvPr>
        </p:nvSpPr>
        <p:spPr>
          <a:xfrm>
            <a:off x="553454" y="4018408"/>
            <a:ext cx="3099347" cy="3652802"/>
          </a:xfrm>
          <a:prstGeom prst="rect">
            <a:avLst/>
          </a:prstGeom>
        </p:spPr>
        <p:txBody>
          <a:bodyPr anchor="ctr"/>
          <a:lstStyle>
            <a:lvl1pPr marL="367392" indent="-367392" algn="r">
              <a:spcBef>
                <a:spcPts val="3500"/>
              </a:spcBef>
              <a:buSzPct val="145000"/>
              <a:buChar char="•"/>
              <a:defRPr sz="3000"/>
            </a:lvl1pPr>
            <a:lvl2pPr marL="710292" indent="-367392" algn="r">
              <a:spcBef>
                <a:spcPts val="3500"/>
              </a:spcBef>
              <a:buSzPct val="145000"/>
              <a:buChar char="•"/>
              <a:defRPr sz="3000"/>
            </a:lvl2pPr>
            <a:lvl3pPr marL="1053192" indent="-367392" algn="r">
              <a:spcBef>
                <a:spcPts val="3500"/>
              </a:spcBef>
              <a:buSzPct val="145000"/>
              <a:buChar char="•"/>
              <a:defRPr sz="3000"/>
            </a:lvl3pPr>
            <a:lvl4pPr marL="1396092" indent="-367392" algn="r">
              <a:spcBef>
                <a:spcPts val="3500"/>
              </a:spcBef>
              <a:buSzPct val="145000"/>
              <a:buChar char="•"/>
              <a:defRPr sz="3000"/>
            </a:lvl4pPr>
            <a:lvl5pPr marL="1738992" indent="-367392" algn="r">
              <a:spcBef>
                <a:spcPts val="3500"/>
              </a:spcBef>
              <a:buSzPct val="145000"/>
              <a:buChar char="•"/>
              <a:defRPr sz="30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مستوى النص الأول…"/>
          <p:cNvSpPr txBox="1"/>
          <p:nvPr>
            <p:ph type="body" sz="half" idx="1"/>
          </p:nvPr>
        </p:nvSpPr>
        <p:spPr>
          <a:xfrm>
            <a:off x="553454" y="3250951"/>
            <a:ext cx="6449592" cy="4191498"/>
          </a:xfrm>
          <a:prstGeom prst="rect">
            <a:avLst/>
          </a:prstGeom>
        </p:spPr>
        <p:txBody>
          <a:bodyPr anchor="ctr"/>
          <a:lstStyle>
            <a:lvl1pPr marL="472281" indent="-472281" algn="r">
              <a:spcBef>
                <a:spcPts val="4600"/>
              </a:spcBef>
              <a:buSzPct val="145000"/>
              <a:buChar char="•"/>
              <a:defRPr sz="3400"/>
            </a:lvl1pPr>
            <a:lvl2pPr marL="916781" indent="-472281" algn="r">
              <a:spcBef>
                <a:spcPts val="4600"/>
              </a:spcBef>
              <a:buSzPct val="145000"/>
              <a:buChar char="•"/>
              <a:defRPr sz="3400"/>
            </a:lvl2pPr>
            <a:lvl3pPr marL="1361281" indent="-472281" algn="r">
              <a:spcBef>
                <a:spcPts val="4600"/>
              </a:spcBef>
              <a:buSzPct val="145000"/>
              <a:buChar char="•"/>
              <a:defRPr sz="3400"/>
            </a:lvl3pPr>
            <a:lvl4pPr marL="1805781" indent="-472281" algn="r">
              <a:spcBef>
                <a:spcPts val="4600"/>
              </a:spcBef>
              <a:buSzPct val="145000"/>
              <a:buChar char="•"/>
              <a:defRPr sz="3400"/>
            </a:lvl4pPr>
            <a:lvl5pPr marL="2250281" indent="-472281" algn="r">
              <a:spcBef>
                <a:spcPts val="4600"/>
              </a:spcBef>
              <a:buSzPct val="145000"/>
              <a:buChar char="•"/>
              <a:defRPr sz="3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532205080_1647x1098.jpg"/>
          <p:cNvSpPr/>
          <p:nvPr>
            <p:ph type="pic" sz="quarter" idx="21"/>
          </p:nvPr>
        </p:nvSpPr>
        <p:spPr>
          <a:xfrm>
            <a:off x="3809612" y="5472149"/>
            <a:ext cx="3287521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532204087_1355x1355.jpg"/>
          <p:cNvSpPr/>
          <p:nvPr>
            <p:ph type="pic" sz="quarter" idx="22"/>
          </p:nvPr>
        </p:nvSpPr>
        <p:spPr>
          <a:xfrm>
            <a:off x="3903699" y="2948396"/>
            <a:ext cx="3099347" cy="309934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7" name="532241774_2880x1920.jpg"/>
          <p:cNvSpPr/>
          <p:nvPr>
            <p:ph type="pic" sz="half" idx="23"/>
          </p:nvPr>
        </p:nvSpPr>
        <p:spPr>
          <a:xfrm>
            <a:off x="-1645605" y="3029570"/>
            <a:ext cx="6951390" cy="46342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"/>
          <p:cNvSpPr/>
          <p:nvPr/>
        </p:nvSpPr>
        <p:spPr>
          <a:xfrm>
            <a:off x="240311" y="132995"/>
            <a:ext cx="7075878" cy="10427410"/>
          </a:xfrm>
          <a:prstGeom prst="rect">
            <a:avLst/>
          </a:prstGeom>
          <a:ln w="50800">
            <a:solidFill>
              <a:srgbClr val="774465"/>
            </a:solidFill>
          </a:ln>
        </p:spPr>
        <p:txBody>
          <a:bodyPr lIns="45719" rIns="45719" anchor="ctr"/>
          <a:lstStyle/>
          <a:p>
            <a:pPr algn="l" defTabSz="914400" rtl="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5" name="تجميع"/>
          <p:cNvGrpSpPr/>
          <p:nvPr/>
        </p:nvGrpSpPr>
        <p:grpSpPr>
          <a:xfrm>
            <a:off x="85868" y="48722"/>
            <a:ext cx="457627" cy="457627"/>
            <a:chOff x="0" y="0"/>
            <a:chExt cx="457625" cy="457625"/>
          </a:xfrm>
        </p:grpSpPr>
        <p:sp>
          <p:nvSpPr>
            <p:cNvPr id="3" name="دائرة"/>
            <p:cNvSpPr/>
            <p:nvPr/>
          </p:nvSpPr>
          <p:spPr>
            <a:xfrm>
              <a:off x="0" y="0"/>
              <a:ext cx="457626" cy="457626"/>
            </a:xfrm>
            <a:prstGeom prst="ellipse">
              <a:avLst/>
            </a:prstGeom>
            <a:solidFill>
              <a:srgbClr val="FFFFFF"/>
            </a:solidFill>
            <a:ln w="38100" cap="flat">
              <a:solidFill>
                <a:srgbClr val="734262"/>
              </a:solidFill>
              <a:prstDash val="solid"/>
              <a:round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 rtl="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4" name="IMG_4033.png" descr="IMG_4033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2277" y="57512"/>
              <a:ext cx="393072" cy="354339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sp>
        <p:nvSpPr>
          <p:cNvPr id="6" name="نص العنوان"/>
          <p:cNvSpPr txBox="1"/>
          <p:nvPr>
            <p:ph type="title"/>
          </p:nvPr>
        </p:nvSpPr>
        <p:spPr>
          <a:xfrm>
            <a:off x="737939" y="3464954"/>
            <a:ext cx="6080622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b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7" name="مستوى النص الأول…"/>
          <p:cNvSpPr txBox="1"/>
          <p:nvPr>
            <p:ph type="body" idx="1"/>
          </p:nvPr>
        </p:nvSpPr>
        <p:spPr>
          <a:xfrm>
            <a:off x="737939" y="5442632"/>
            <a:ext cx="6080622" cy="65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8" name="رقم الشريحة"/>
          <p:cNvSpPr txBox="1"/>
          <p:nvPr>
            <p:ph type="sldNum" sz="quarter" idx="2"/>
          </p:nvPr>
        </p:nvSpPr>
        <p:spPr>
          <a:xfrm>
            <a:off x="3633670" y="7914729"/>
            <a:ext cx="285225" cy="298177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>
            <a:spAutoFit/>
          </a:bodyPr>
          <a:lstStyle>
            <a:lvl1pPr>
              <a:defRPr b="0" sz="16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transition xmlns:p14="http://schemas.microsoft.com/office/powerpoint/2010/main" spd="med" advClick="1"/>
  <p:txStyles>
    <p:titleStyle>
      <a:lvl1pPr marL="0" marR="0" indent="0" algn="ctr" defTabSz="64049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64049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64049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64049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64049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64049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64049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64049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64049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0" marR="0" indent="0" algn="ctr" defTabSz="64049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64049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64049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64049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64049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64049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64049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64049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64049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4572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9144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13716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18288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22860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27432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32004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36576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" name="الجدول"/>
          <p:cNvGraphicFramePr/>
          <p:nvPr/>
        </p:nvGraphicFramePr>
        <p:xfrm>
          <a:off x="7068774" y="2397638"/>
          <a:ext cx="6654801" cy="58293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279400"/>
                <a:gridCol w="266700"/>
                <a:gridCol w="1372150"/>
                <a:gridCol w="269875"/>
                <a:gridCol w="1254125"/>
                <a:gridCol w="270510"/>
                <a:gridCol w="1304925"/>
                <a:gridCol w="269875"/>
                <a:gridCol w="1308100"/>
              </a:tblGrid>
              <a:tr h="355600">
                <a:tc gridSpan="9">
                  <a:txBody>
                    <a:bodyPr/>
                    <a:lstStyle/>
                    <a:p>
                      <a:pPr marR="226695" algn="r" defTabSz="457200" rtl="1">
                        <a:tabLst>
                          <a:tab pos="5092700" algn="l"/>
                        </a:tabLst>
                        <a:defRPr b="1" sz="18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الأول: 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anchorCtr="0" horzOverflow="overflow"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17103">
                <a:tc rowSpan="2">
                  <a:txBody>
                    <a:bodyPr/>
                    <a:lstStyle/>
                    <a:p>
                      <a:pPr algn="r" defTabSz="457200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226695" algn="r" defTabSz="457200">
                        <a:tabLst>
                          <a:tab pos="5092700" algn="l"/>
                        </a:tabLst>
                        <a:defRPr sz="1800"/>
                      </a:pPr>
                      <a:r>
                        <a:rPr b="1" sz="1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إذا كانت س=٣ فماقيمة العبارة  س+٧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5600">
                <a:tc vMerge="1">
                  <a:tcPr/>
                </a:tc>
                <a:tc>
                  <a:txBody>
                    <a:bodyPr/>
                    <a:lstStyle/>
                    <a:p>
                      <a:pPr marR="226695" defTabSz="457200" rtl="1">
                        <a:defRPr b="1" sz="18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٢١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٧٠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55600">
                <a:tc rowSpan="2">
                  <a:txBody>
                    <a:bodyPr/>
                    <a:lstStyle/>
                    <a:p>
                      <a:pPr algn="r" defTabSz="457200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226695" algn="r" defTabSz="457200">
                        <a:tabLst>
                          <a:tab pos="5092700" algn="l"/>
                        </a:tabLst>
                        <a:defRPr sz="1800"/>
                      </a:pPr>
                      <a:r>
                        <a:rPr b="1" sz="1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العبارة الجبرية  (أقل من ٢٢ بمقدار ص ) تكتب 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5947">
                <a:tc vMerge="1">
                  <a:tcPr/>
                </a:tc>
                <a:tc>
                  <a:txBody>
                    <a:bodyPr/>
                    <a:lstStyle/>
                    <a:p>
                      <a:pPr marR="226695" defTabSz="457200" rtl="1">
                        <a:defRPr b="1" sz="18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778932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٢٢- ص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778932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ص-٢٢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778932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 +٢٢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778932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٢٢ص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55600">
                <a:tc rowSpan="2">
                  <a:txBody>
                    <a:bodyPr/>
                    <a:lstStyle/>
                    <a:p>
                      <a:pPr algn="r" defTabSz="457200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226695" algn="r" defTabSz="457200">
                        <a:tabLst>
                          <a:tab pos="5092700" algn="l"/>
                        </a:tabLst>
                        <a:defRPr sz="1800"/>
                      </a:pPr>
                      <a:r>
                        <a:rPr b="1" sz="1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إذا كانت ج= ٣ فإن ٢ج تساوي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5600">
                <a:tc vMerge="1">
                  <a:tcPr/>
                </a:tc>
                <a:tc>
                  <a:txBody>
                    <a:bodyPr/>
                    <a:lstStyle/>
                    <a:p>
                      <a:pPr marR="226695" defTabSz="457200" rtl="1">
                        <a:defRPr b="1" sz="18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55600">
                <a:tc rowSpan="2">
                  <a:txBody>
                    <a:bodyPr/>
                    <a:lstStyle/>
                    <a:p>
                      <a:pPr algn="r" defTabSz="457200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226695" algn="r" defTabSz="457200">
                        <a:lnSpc>
                          <a:spcPct val="115000"/>
                        </a:lnSpc>
                        <a:defRPr sz="1800"/>
                      </a:pPr>
                      <a:r>
                        <a:rPr b="1" sz="1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القاسم المشترك الأكبر للعديدين ٦ و ١٢ هو 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5600">
                <a:tc vMerge="1">
                  <a:tcPr/>
                </a:tc>
                <a:tc>
                  <a:txBody>
                    <a:bodyPr/>
                    <a:lstStyle/>
                    <a:p>
                      <a:pPr marR="226695" defTabSz="457200" rtl="1">
                        <a:defRPr b="1" sz="18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٣٠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55600">
                <a:tc rowSpan="2">
                  <a:txBody>
                    <a:bodyPr/>
                    <a:lstStyle/>
                    <a:p>
                      <a:pPr algn="r" defTabSz="457200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226695" algn="r" defTabSz="457200">
                        <a:spcBef>
                          <a:spcPts val="1200"/>
                        </a:spcBef>
                        <a:defRPr sz="1800"/>
                      </a:pPr>
                      <a:r>
                        <a:rPr b="1" sz="1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ماقيمة العبارة التالية  (١٣-٣ ) ٤x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5600">
                <a:tc vMerge="1">
                  <a:tcPr/>
                </a:tc>
                <a:tc>
                  <a:txBody>
                    <a:bodyPr/>
                    <a:lstStyle/>
                    <a:p>
                      <a:pPr marR="226695" defTabSz="457200" rtl="1">
                        <a:defRPr b="1" sz="18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٤٠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١٧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٢٥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55600">
                <a:tc rowSpan="2">
                  <a:txBody>
                    <a:bodyPr/>
                    <a:lstStyle/>
                    <a:p>
                      <a:pPr algn="r" defTabSz="457200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914399">
                        <a:tabLst>
                          <a:tab pos="1206500" algn="l"/>
                        </a:tabLst>
                        <a:defRPr sz="1800"/>
                      </a:pPr>
                      <a:r>
                        <a:rPr b="1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المنوال لمجموعة بيانات (٣ ،٤ ،١١ ،٣ ، ٥ ، ٣)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5600">
                <a:tc vMerge="1">
                  <a:tcPr/>
                </a:tc>
                <a:tc>
                  <a:txBody>
                    <a:bodyPr/>
                    <a:lstStyle/>
                    <a:p>
                      <a:pPr marR="226695" defTabSz="457200" rtl="1">
                        <a:defRPr b="1" sz="18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١١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55600">
                <a:tc rowSpan="2">
                  <a:txBody>
                    <a:bodyPr/>
                    <a:lstStyle/>
                    <a:p>
                      <a:pPr algn="r" defTabSz="457200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226695" algn="r" defTabSz="457200">
                        <a:defRPr sz="1800"/>
                      </a:pPr>
                      <a:r>
                        <a:rPr b="1" sz="1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المتوسط الحسابي لمجموعة البيانات ( ٦ ، ١٠ ،١٠ ، ٩  ، ١٠)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5600">
                <a:tc vMerge="1">
                  <a:tcPr/>
                </a:tc>
                <a:tc>
                  <a:txBody>
                    <a:bodyPr/>
                    <a:lstStyle/>
                    <a:p>
                      <a:pPr marR="226695" defTabSz="457200" rtl="1">
                        <a:defRPr b="1" sz="18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778932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778932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55600">
                <a:tc rowSpan="2">
                  <a:txBody>
                    <a:bodyPr/>
                    <a:lstStyle/>
                    <a:p>
                      <a:pPr algn="r" defTabSz="457200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226695" algn="r" defTabSz="457200">
                        <a:defRPr sz="1800"/>
                      </a:pPr>
                      <a:r>
                        <a:rPr b="1" sz="1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حدد العدد الأولي من الأعداد التالية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5600">
                <a:tc vMerge="1">
                  <a:tcPr/>
                </a:tc>
                <a:tc>
                  <a:txBody>
                    <a:bodyPr/>
                    <a:lstStyle/>
                    <a:p>
                      <a:pPr marR="226695" defTabSz="457200" rtl="1">
                        <a:defRPr b="1" sz="18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١٧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٢٤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١٨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55600">
                <a:tc rowSpan="2">
                  <a:txBody>
                    <a:bodyPr/>
                    <a:lstStyle/>
                    <a:p>
                      <a:pPr algn="r" defTabSz="457200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226695" algn="r" defTabSz="457200">
                        <a:defRPr sz="1800"/>
                      </a:pPr>
                      <a:r>
                        <a:rPr b="1" sz="1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المضاعفات الثلاثة الأولى للعدد ٧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5600">
                <a:tc vMerge="1">
                  <a:tcPr/>
                </a:tc>
                <a:tc>
                  <a:txBody>
                    <a:bodyPr/>
                    <a:lstStyle/>
                    <a:p>
                      <a:pPr marR="226695" defTabSz="457200" rtl="1">
                        <a:defRPr b="1" sz="18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 ،١٠، ١٥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 ، ١٤ ، ٢١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 ، ٨ ، ١٢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 ، ٨ ، ٩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55600">
                <a:tc rowSpan="2">
                  <a:txBody>
                    <a:bodyPr/>
                    <a:lstStyle/>
                    <a:p>
                      <a:pPr algn="r" defTabSz="457200" rtl="1">
                        <a:defRPr sz="1800"/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226695" algn="r" defTabSz="457200">
                        <a:defRPr sz="1800"/>
                      </a:pPr>
                      <a:r>
                        <a:rPr b="1" sz="1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أكمل النمط ١ ،  ٨ ، ١٥ ، ٢٢ ، ٢٩ ، …… 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5600">
                <a:tc vMerge="1">
                  <a:tcPr/>
                </a:tc>
                <a:tc>
                  <a:txBody>
                    <a:bodyPr/>
                    <a:lstStyle/>
                    <a:p>
                      <a:pPr marR="226695" defTabSz="457200" rtl="1">
                        <a:defRPr b="1" sz="18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١٤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٣٦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٣٥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١٠٠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51" name="مجموعة 27"/>
          <p:cNvGrpSpPr/>
          <p:nvPr/>
        </p:nvGrpSpPr>
        <p:grpSpPr>
          <a:xfrm>
            <a:off x="581760" y="2260699"/>
            <a:ext cx="387536" cy="441740"/>
            <a:chOff x="0" y="0"/>
            <a:chExt cx="387535" cy="441738"/>
          </a:xfrm>
        </p:grpSpPr>
        <p:grpSp>
          <p:nvGrpSpPr>
            <p:cNvPr id="149" name="مجموعة 10"/>
            <p:cNvGrpSpPr/>
            <p:nvPr/>
          </p:nvGrpSpPr>
          <p:grpSpPr>
            <a:xfrm>
              <a:off x="-1" y="-1"/>
              <a:ext cx="387537" cy="414571"/>
              <a:chOff x="0" y="0"/>
              <a:chExt cx="387535" cy="414569"/>
            </a:xfrm>
          </p:grpSpPr>
          <p:sp>
            <p:nvSpPr>
              <p:cNvPr id="147" name="مستطيل 11"/>
              <p:cNvSpPr/>
              <p:nvPr/>
            </p:nvSpPr>
            <p:spPr>
              <a:xfrm>
                <a:off x="0" y="-1"/>
                <a:ext cx="380893" cy="414571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 rtl="0"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48" name="رابط مستقيم 13"/>
              <p:cNvSpPr/>
              <p:nvPr/>
            </p:nvSpPr>
            <p:spPr>
              <a:xfrm flipH="1" flipV="1">
                <a:off x="0" y="207284"/>
                <a:ext cx="387536" cy="6759"/>
              </a:xfrm>
              <a:prstGeom prst="line">
                <a:avLst/>
              </a:prstGeom>
              <a:noFill/>
              <a:ln w="12700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 rtl="0"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150" name="مربع نص 26"/>
            <p:cNvSpPr txBox="1"/>
            <p:nvPr/>
          </p:nvSpPr>
          <p:spPr>
            <a:xfrm>
              <a:off x="23009" y="193690"/>
              <a:ext cx="334286" cy="24804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marR="226695" defTabSz="457200">
                <a:lnSpc>
                  <a:spcPct val="115000"/>
                </a:lnSpc>
                <a:defRPr sz="14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 sz="1100">
                  <a:effectLst/>
                </a:defRPr>
              </a:pPr>
              <a:r>
                <a:rPr b="1" sz="1400"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</a:rPr>
                <a:t>١٥</a:t>
              </a:r>
            </a:p>
          </p:txBody>
        </p:sp>
      </p:grpSp>
      <p:grpSp>
        <p:nvGrpSpPr>
          <p:cNvPr id="154" name="تجميع"/>
          <p:cNvGrpSpPr/>
          <p:nvPr/>
        </p:nvGrpSpPr>
        <p:grpSpPr>
          <a:xfrm>
            <a:off x="387731" y="10169314"/>
            <a:ext cx="2185714" cy="1339481"/>
            <a:chOff x="0" y="92991"/>
            <a:chExt cx="2185713" cy="1339479"/>
          </a:xfrm>
        </p:grpSpPr>
        <p:sp>
          <p:nvSpPr>
            <p:cNvPr id="152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153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graphicFrame>
        <p:nvGraphicFramePr>
          <p:cNvPr id="155" name="الجدول"/>
          <p:cNvGraphicFramePr/>
          <p:nvPr/>
        </p:nvGraphicFramePr>
        <p:xfrm>
          <a:off x="6952623" y="267207"/>
          <a:ext cx="6364843" cy="188755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685092"/>
                <a:gridCol w="1540032"/>
                <a:gridCol w="384605"/>
                <a:gridCol w="604446"/>
                <a:gridCol w="613018"/>
                <a:gridCol w="635097"/>
                <a:gridCol w="624687"/>
                <a:gridCol w="1260398"/>
              </a:tblGrid>
              <a:tr h="259569">
                <a:tc gridSpan="2">
                  <a:txBody>
                    <a:bodyPr/>
                    <a:lstStyle/>
                    <a:p>
                      <a:pPr marR="226695" algn="r" defTabSz="457200" rtl="1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29LTAzer"/>
                          <a:ea typeface="29LTAzer"/>
                          <a:cs typeface="29LTAzer"/>
                          <a:sym typeface="29LTAzer"/>
                        </a:defRPr>
                      </a:pPr>
                      <a:r>
                        <a:t>المملكـة العـربية السعـودية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rowSpan="4">
                  <a:txBody>
                    <a:bodyPr/>
                    <a:lstStyle/>
                    <a:p>
                      <a:pPr marR="226695" defTabSz="457200" rtl="1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29LTAzer"/>
                          <a:ea typeface="29LTAzer"/>
                          <a:cs typeface="29LTAzer"/>
                          <a:sym typeface="29LTAzer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4" hMerge="1">
                  <a:tcPr/>
                </a:tc>
                <a:tc rowSpan="4" hMerge="1">
                  <a:tcPr/>
                </a:tc>
                <a:tc rowSpan="4" hMerge="1">
                  <a:tcPr/>
                </a:tc>
                <a:tc gridSpan="2">
                  <a:txBody>
                    <a:bodyPr/>
                    <a:lstStyle/>
                    <a:p>
                      <a:pPr marR="226695" algn="r" defTabSz="457200" rtl="1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29LTAzer"/>
                          <a:ea typeface="29LTAzer"/>
                          <a:cs typeface="29LTAzer"/>
                          <a:sym typeface="29LTAzer"/>
                        </a:defRPr>
                      </a:pPr>
                      <a:r>
                        <a:t>المادة: رياضيات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259569">
                <a:tc gridSpan="2">
                  <a:txBody>
                    <a:bodyPr/>
                    <a:lstStyle/>
                    <a:p>
                      <a:pPr marR="226695" defTabSz="457200" rtl="1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29LTAzer"/>
                          <a:ea typeface="29LTAzer"/>
                          <a:cs typeface="29LTAzer"/>
                          <a:sym typeface="29LTAzer"/>
                        </a:defRPr>
                      </a:pPr>
                      <a:r>
                        <a:t>وزارة  التعليم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226695" algn="r" defTabSz="457200" rtl="1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29LTAzer"/>
                          <a:ea typeface="29LTAzer"/>
                          <a:cs typeface="29LTAzer"/>
                          <a:sym typeface="29LTAzer"/>
                        </a:defRPr>
                      </a:pPr>
                      <a:r>
                        <a:t>الصف : الخامس الابتدائي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259569">
                <a:tc gridSpan="2"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sz="1600">
                          <a:uFill>
                            <a:solidFill>
                              <a:srgbClr val="000000"/>
                            </a:solidFill>
                          </a:uFill>
                          <a:latin typeface="29LTAzer"/>
                          <a:ea typeface="29LTAzer"/>
                          <a:cs typeface="29LTAzer"/>
                          <a:sym typeface="29LTAzer"/>
                        </a:rPr>
                        <a:t>إدارة تعليم …..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226695" algn="r" defTabSz="457200" rtl="1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29LTAzer"/>
                          <a:ea typeface="29LTAzer"/>
                          <a:cs typeface="29LTAzer"/>
                          <a:sym typeface="29LTAzer"/>
                        </a:defRPr>
                      </a:pPr>
                      <a:r>
                        <a:t>الزمن: 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259569">
                <a:tc gridSpan="2">
                  <a:txBody>
                    <a:bodyPr/>
                    <a:lstStyle/>
                    <a:p>
                      <a:pPr marR="226695" defTabSz="457200" rtl="1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29LTAzer"/>
                          <a:ea typeface="29LTAzer"/>
                          <a:cs typeface="29LTAzer"/>
                          <a:sym typeface="29LTAzer"/>
                        </a:defRPr>
                      </a:pPr>
                      <a:r>
                        <a:t>مدرسة ………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226695" algn="r" defTabSz="457200" rtl="1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29LTAzer"/>
                          <a:ea typeface="29LTAzer"/>
                          <a:cs typeface="29LTAzer"/>
                          <a:sym typeface="29LTAzer"/>
                        </a:defRPr>
                      </a:pPr>
                      <a:r>
                        <a:t>عدد الأوراق : ٤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270191">
                <a:tc gridSpan="8">
                  <a:txBody>
                    <a:bodyPr/>
                    <a:lstStyle/>
                    <a:p>
                      <a:pPr marR="226695" defTabSz="457200" rtl="1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29LTAzer"/>
                          <a:ea typeface="29LTAzer"/>
                          <a:cs typeface="29LTAzer"/>
                          <a:sym typeface="29LTAzer"/>
                        </a:defRPr>
                      </a:pPr>
                      <a:r>
                        <a:t>الاختبار النهائي للصف الخامس الابتدائي الفصل الدراسي الثاني الدور الأول لعام ١٤٤٣ هـ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65922">
                <a:tc rowSpan="2">
                  <a:txBody>
                    <a:bodyPr/>
                    <a:lstStyle/>
                    <a:p>
                      <a:pPr defTabSz="457200" rtl="1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29LTAzer"/>
                          <a:ea typeface="29LTAzer"/>
                          <a:cs typeface="29LTAzer"/>
                          <a:sym typeface="29LTAzer"/>
                        </a:defRPr>
                      </a:pPr>
                      <a:r>
                        <a:t>الاسم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gridSpan="2" rowSpan="2">
                  <a:txBody>
                    <a:bodyPr/>
                    <a:lstStyle/>
                    <a:p>
                      <a:pPr defTabSz="457200" rtl="1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29LTAzer"/>
                          <a:ea typeface="29LTAzer"/>
                          <a:cs typeface="29LTAzer"/>
                          <a:sym typeface="29LTAzer"/>
                        </a:defRPr>
                      </a:pP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.................................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rowSpan="2">
                  <a:txBody>
                    <a:bodyPr/>
                    <a:lstStyle/>
                    <a:p>
                      <a:pPr defTabSz="457200" rtl="1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29LTAzer"/>
                          <a:ea typeface="29LTAzer"/>
                          <a:cs typeface="29LTAzer"/>
                          <a:sym typeface="29LTAzer"/>
                        </a:defRPr>
                      </a:pPr>
                      <a:r>
                        <a:t>الصف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defTabSz="457200" rtl="1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29LTAzer"/>
                          <a:ea typeface="29LTAzer"/>
                          <a:cs typeface="29LTAzer"/>
                          <a:sym typeface="29LTAzer"/>
                        </a:defRPr>
                      </a:pPr>
                      <a:r>
                        <a:t>٥ / </a:t>
                      </a: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....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gridSpan="2" rowSpan="2">
                  <a:txBody>
                    <a:bodyPr/>
                    <a:lstStyle/>
                    <a:p>
                      <a:pPr defTabSz="457200" rtl="1">
                        <a:defRPr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29LTAzer"/>
                          <a:ea typeface="29LTAzer"/>
                          <a:cs typeface="29LTAzer"/>
                          <a:sym typeface="29LTAzer"/>
                        </a:defRPr>
                      </a:pPr>
                      <a:r>
                        <a:t>الدرجة المستحقة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285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defTabSz="457200" rtl="1">
                        <a:defRPr>
                          <a:uFill>
                            <a:solidFill>
                              <a:srgbClr val="000000"/>
                            </a:solidFill>
                          </a:uFill>
                          <a:latin typeface="29LTAzer"/>
                          <a:ea typeface="29LTAzer"/>
                          <a:cs typeface="29LTAzer"/>
                          <a:sym typeface="29LTAze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  <a:lnR w="28575">
                      <a:solidFill>
                        <a:srgbClr val="000000"/>
                      </a:solidFill>
                      <a:miter lim="400000"/>
                    </a:lnR>
                    <a:lnT w="28575">
                      <a:solidFill>
                        <a:srgbClr val="000000"/>
                      </a:solidFill>
                      <a:miter lim="400000"/>
                    </a:lnT>
                    <a:lnB w="285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266700">
                <a:tc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vMerge="1">
                  <a:tcPr/>
                </a:tc>
                <a:tc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>
                  <a:txBody>
                    <a:bodyPr/>
                    <a:lstStyle/>
                    <a:p>
                      <a:pPr defTabSz="457200" rtl="1">
                        <a:defRPr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29LTAzer"/>
                          <a:ea typeface="29LTAzer"/>
                          <a:cs typeface="29LTAzer"/>
                          <a:sym typeface="29LTAzer"/>
                        </a:defRPr>
                      </a:pPr>
                      <a:r>
                        <a:t>٤٠</a:t>
                      </a:r>
                    </a:p>
                  </a:txBody>
                  <a:tcPr marL="50800" marR="50800" marT="50800" marB="50800" anchor="ctr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  <a:lnR w="28575">
                      <a:solidFill>
                        <a:srgbClr val="000000"/>
                      </a:solidFill>
                      <a:miter lim="400000"/>
                    </a:lnR>
                    <a:lnT w="28575">
                      <a:solidFill>
                        <a:srgbClr val="000000"/>
                      </a:solidFill>
                      <a:miter lim="400000"/>
                    </a:lnT>
                    <a:lnB w="285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56" name="صورة" descr="صورة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83138" y="486512"/>
            <a:ext cx="1830420" cy="617767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مجموعة 27"/>
          <p:cNvGrpSpPr/>
          <p:nvPr/>
        </p:nvGrpSpPr>
        <p:grpSpPr>
          <a:xfrm>
            <a:off x="5306298" y="4419498"/>
            <a:ext cx="475324" cy="478943"/>
            <a:chOff x="0" y="0"/>
            <a:chExt cx="475323" cy="478942"/>
          </a:xfrm>
        </p:grpSpPr>
        <p:grpSp>
          <p:nvGrpSpPr>
            <p:cNvPr id="160" name="مجموعة 10"/>
            <p:cNvGrpSpPr/>
            <p:nvPr/>
          </p:nvGrpSpPr>
          <p:grpSpPr>
            <a:xfrm>
              <a:off x="38657" y="-1"/>
              <a:ext cx="423967" cy="453544"/>
              <a:chOff x="0" y="0"/>
              <a:chExt cx="423966" cy="453542"/>
            </a:xfrm>
          </p:grpSpPr>
          <p:sp>
            <p:nvSpPr>
              <p:cNvPr id="158" name="مستطيل 11"/>
              <p:cNvSpPr/>
              <p:nvPr/>
            </p:nvSpPr>
            <p:spPr>
              <a:xfrm>
                <a:off x="0" y="-1"/>
                <a:ext cx="416700" cy="453544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 rtl="0"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59" name="رابط مستقيم 13"/>
              <p:cNvSpPr/>
              <p:nvPr/>
            </p:nvSpPr>
            <p:spPr>
              <a:xfrm flipH="1" flipV="1">
                <a:off x="0" y="226771"/>
                <a:ext cx="423967" cy="7394"/>
              </a:xfrm>
              <a:prstGeom prst="line">
                <a:avLst/>
              </a:prstGeom>
              <a:noFill/>
              <a:ln w="12700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 rtl="0"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161" name="مربع نص 26"/>
            <p:cNvSpPr txBox="1"/>
            <p:nvPr/>
          </p:nvSpPr>
          <p:spPr>
            <a:xfrm>
              <a:off x="0" y="201130"/>
              <a:ext cx="475324" cy="277813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marR="226695" defTabSz="457200">
                <a:lnSpc>
                  <a:spcPct val="115000"/>
                </a:lnSpc>
                <a:defRPr sz="18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>
                  <a:effectLst/>
                </a:defRPr>
              </a:pPr>
              <a:r>
                <a:rPr b="1"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</a:rPr>
                <a:t>١٠</a:t>
              </a:r>
            </a:p>
          </p:txBody>
        </p:sp>
      </p:grpSp>
      <p:sp>
        <p:nvSpPr>
          <p:cNvPr id="163" name="السؤال الثاني:"/>
          <p:cNvSpPr txBox="1"/>
          <p:nvPr/>
        </p:nvSpPr>
        <p:spPr>
          <a:xfrm>
            <a:off x="5781621" y="4419498"/>
            <a:ext cx="1211512" cy="29788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 marR="226695" algn="r" defTabSz="457200">
              <a:tabLst>
                <a:tab pos="5092700" algn="l"/>
              </a:tabLst>
              <a:defRPr sz="1900" u="sng">
                <a:solidFill>
                  <a:srgbClr val="0042A9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السؤال الثاني:</a:t>
            </a:r>
          </a:p>
        </p:txBody>
      </p:sp>
      <p:grpSp>
        <p:nvGrpSpPr>
          <p:cNvPr id="196" name="تجميع"/>
          <p:cNvGrpSpPr/>
          <p:nvPr/>
        </p:nvGrpSpPr>
        <p:grpSpPr>
          <a:xfrm>
            <a:off x="944709" y="298023"/>
            <a:ext cx="13029865" cy="7598123"/>
            <a:chOff x="520099" y="25400"/>
            <a:chExt cx="13029863" cy="7598122"/>
          </a:xfrm>
        </p:grpSpPr>
        <p:graphicFrame>
          <p:nvGraphicFramePr>
            <p:cNvPr id="164" name="الجدول"/>
            <p:cNvGraphicFramePr/>
            <p:nvPr/>
          </p:nvGraphicFramePr>
          <p:xfrm>
            <a:off x="6781800" y="25400"/>
            <a:ext cx="6768163" cy="7598123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1">
                  <a:tableStyleId>{4C3C2611-4C71-4FC5-86AE-919BDF0F9419}</a:tableStyleId>
                </a:tblPr>
                <a:tblGrid>
                  <a:gridCol w="286169"/>
                  <a:gridCol w="273161"/>
                  <a:gridCol w="1405395"/>
                  <a:gridCol w="276413"/>
                  <a:gridCol w="1284510"/>
                  <a:gridCol w="277064"/>
                  <a:gridCol w="1336541"/>
                  <a:gridCol w="276413"/>
                  <a:gridCol w="1339793"/>
                </a:tblGrid>
                <a:tr h="355600">
                  <a:tc gridSpan="9">
                    <a:txBody>
                      <a:bodyPr/>
                      <a:lstStyle/>
                      <a:p>
                        <a:pPr marR="226695" algn="r" defTabSz="457200">
                          <a:tabLst>
                            <a:tab pos="5092700" algn="l"/>
                          </a:tabLst>
                          <a:defRPr b="1" sz="1800" u="sng">
                            <a:solidFill>
                              <a:srgbClr val="0042A9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تابع السؤال الاول: اختر الإجابة الصحيحة لكل مما يلي بتظليل الحرف الدال عليها:</a:t>
                        </a:r>
                      </a:p>
                    </a:txBody>
                    <a:tcPr marL="50800" marR="50800" marT="50800" marB="50800" anchor="ctr" anchorCtr="0" horzOverflow="overflow"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476250">
                  <a:tc rowSpan="2">
                    <a:txBody>
                      <a:bodyPr/>
                      <a:lstStyle/>
                      <a:p>
                        <a:pPr algn="r" defTabSz="457200">
                          <a:defRPr b="1" sz="18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 gridSpan="8">
                    <a:txBody>
                      <a:bodyPr/>
                      <a:lstStyle/>
                      <a:p>
                        <a:pPr marR="226695" algn="r" defTabSz="457200" rtl="0">
                          <a:tabLst>
                            <a:tab pos="5092700" algn="l"/>
                          </a:tabLst>
                          <a:defRPr sz="1800"/>
                        </a:pPr>
                        <a:r>
                          <a:rPr b="1" sz="16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إذا ألقي مكعب أرقام (١ -٦ ) فما احتمال ظهور عدد اكبر من ٨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355600">
                  <a:tc vMerge="1">
                    <a:tcPr/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b="1" sz="1800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أ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sz="1800"/>
                        </a:pPr>
                        <a:r>
                          <a:rPr b="1">
                            <a:solidFill>
                              <a:srgbClr val="0056D6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قوي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sz="1800"/>
                        </a:pPr>
                        <a:r>
                          <a:rPr b="1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 rtl="0">
                          <a:defRPr sz="1800"/>
                        </a:pPr>
                        <a:r>
                          <a:rPr b="1">
                            <a:solidFill>
                              <a:srgbClr val="0056D6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ضعيف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sz="1800"/>
                        </a:pPr>
                        <a:r>
                          <a:rPr b="1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ج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 rtl="0">
                          <a:defRPr sz="1800"/>
                        </a:pPr>
                        <a:r>
                          <a:rPr b="1">
                            <a:solidFill>
                              <a:srgbClr val="0056D6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مستحيل 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sz="1800"/>
                        </a:pPr>
                        <a:r>
                          <a:rPr b="1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د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 rtl="0">
                          <a:defRPr sz="1800"/>
                        </a:pPr>
                        <a:r>
                          <a:rPr b="1">
                            <a:solidFill>
                              <a:srgbClr val="0056D6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متساوي 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355600">
                  <a:tc rowSpan="2">
                    <a:txBody>
                      <a:bodyPr/>
                      <a:lstStyle/>
                      <a:p>
                        <a:pPr rtl="0">
                          <a:defRPr sz="1800"/>
                        </a:pPr>
                        <a:r>
                          <a:rPr b="1" sz="1500"/>
                          <a:t>١٢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 gridSpan="8">
                    <a:txBody>
                      <a:bodyPr/>
                      <a:lstStyle/>
                      <a:p>
                        <a:pPr marR="226695" algn="r" defTabSz="457200" rtl="0">
                          <a:tabLst>
                            <a:tab pos="5092700" algn="l"/>
                          </a:tabLst>
                          <a:defRPr sz="1800"/>
                        </a:pPr>
                        <a:r>
                          <a:rPr b="1" sz="16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الكسر المكافئ للكسر  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355947">
                  <a:tc vMerge="1">
                    <a:tcPr/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b="1" sz="1800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أ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778932" rtl="0">
                          <a:defRPr b="1" sz="1800">
                            <a:solidFill>
                              <a:srgbClr val="0056D6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sz="1800"/>
                        </a:pPr>
                        <a:r>
                          <a:rPr b="1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778932" rtl="0">
                          <a:defRPr b="1" sz="1800">
                            <a:solidFill>
                              <a:srgbClr val="0056D6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sz="1800"/>
                        </a:pPr>
                        <a:r>
                          <a:rPr b="1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ج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rtl="0">
                          <a:defRPr b="1" sz="1300"/>
                        </a:pP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sz="1800"/>
                        </a:pPr>
                        <a:r>
                          <a:rPr b="1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د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778932" rtl="0">
                          <a:defRPr b="1" sz="1800">
                            <a:solidFill>
                              <a:srgbClr val="0056D6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355600">
                  <a:tc rowSpan="2">
                    <a:txBody>
                      <a:bodyPr/>
                      <a:lstStyle/>
                      <a:p>
                        <a:pPr rtl="0">
                          <a:defRPr sz="1800"/>
                        </a:pPr>
                        <a:r>
                          <a:rPr b="1" sz="1500"/>
                          <a:t>١٣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 gridSpan="8">
                    <a:txBody>
                      <a:bodyPr/>
                      <a:lstStyle/>
                      <a:p>
                        <a:pPr marR="226695" algn="r" defTabSz="457200" rtl="0">
                          <a:lnSpc>
                            <a:spcPct val="115000"/>
                          </a:lnSpc>
                          <a:defRPr sz="1800"/>
                        </a:pPr>
                        <a:r>
                          <a:rPr b="1" sz="16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الوسيط لمجموعة البيانات (٣ ، ٥ ، ١١ ،٤ ، ٢ ،٧ ،١)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355600">
                  <a:tc vMerge="1">
                    <a:tcPr/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b="1" sz="1800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أ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 rtl="0">
                          <a:defRPr sz="1800"/>
                        </a:pPr>
                        <a:r>
                          <a:rPr b="1">
                            <a:solidFill>
                              <a:srgbClr val="0056D6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٥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sz="1800"/>
                        </a:pPr>
                        <a:r>
                          <a:rPr b="1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 rtl="0">
                          <a:defRPr sz="1800"/>
                        </a:pPr>
                        <a:r>
                          <a:rPr b="1">
                            <a:solidFill>
                              <a:srgbClr val="0056D6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٤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sz="1800"/>
                        </a:pPr>
                        <a:r>
                          <a:rPr b="1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ج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 rtl="0">
                          <a:defRPr sz="1800"/>
                        </a:pPr>
                        <a:r>
                          <a:rPr b="1">
                            <a:solidFill>
                              <a:srgbClr val="0056D6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٢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sz="1800"/>
                        </a:pPr>
                        <a:r>
                          <a:rPr b="1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د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 rtl="0">
                          <a:defRPr sz="1800"/>
                        </a:pPr>
                        <a:r>
                          <a:rPr b="1">
                            <a:solidFill>
                              <a:srgbClr val="0056D6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١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355600">
                  <a:tc rowSpan="2">
                    <a:txBody>
                      <a:bodyPr/>
                      <a:lstStyle/>
                      <a:p>
                        <a:pPr rtl="0">
                          <a:defRPr sz="1800"/>
                        </a:pPr>
                        <a:r>
                          <a:rPr b="1" sz="1500"/>
                          <a:t>١٤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 gridSpan="8">
                    <a:txBody>
                      <a:bodyPr/>
                      <a:lstStyle/>
                      <a:p>
                        <a:pPr marR="226695" algn="r" defTabSz="457200" rtl="0">
                          <a:lnSpc>
                            <a:spcPct val="115000"/>
                          </a:lnSpc>
                          <a:defRPr sz="1800"/>
                        </a:pPr>
                        <a:r>
                          <a:rPr b="1" sz="16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قرب الكسر           إلى صفر أو نصف أو ١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355600">
                  <a:tc vMerge="1">
                    <a:tcPr/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b="1" sz="1800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أ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 rtl="0">
                          <a:defRPr sz="1800"/>
                        </a:pPr>
                        <a:r>
                          <a:rPr b="1">
                            <a:solidFill>
                              <a:srgbClr val="0056D6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صفر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sz="1800"/>
                        </a:pPr>
                        <a:r>
                          <a:rPr b="1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 rtl="0">
                          <a:defRPr sz="1800"/>
                        </a:pPr>
                        <a:r>
                          <a:rPr b="1">
                            <a:solidFill>
                              <a:srgbClr val="0056D6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١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sz="1800"/>
                        </a:pPr>
                        <a:r>
                          <a:rPr b="1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ج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 rtl="0">
                          <a:defRPr b="1" sz="1800">
                            <a:solidFill>
                              <a:srgbClr val="0056D6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sz="1800"/>
                        </a:pPr>
                        <a:r>
                          <a:rPr b="1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د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 rtl="0">
                          <a:defRPr b="1" sz="1800">
                            <a:solidFill>
                              <a:srgbClr val="0056D6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355600">
                  <a:tc rowSpan="2">
                    <a:txBody>
                      <a:bodyPr/>
                      <a:lstStyle/>
                      <a:p>
                        <a:pPr rtl="0">
                          <a:defRPr sz="1800"/>
                        </a:pPr>
                        <a:r>
                          <a:rPr b="1" sz="1500"/>
                          <a:t>١٥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 gridSpan="8">
                    <a:txBody>
                      <a:bodyPr/>
                      <a:lstStyle/>
                      <a:p>
                        <a:pPr marR="226695" algn="r" defTabSz="457200" rtl="0">
                          <a:spcBef>
                            <a:spcPts val="1200"/>
                          </a:spcBef>
                          <a:defRPr sz="1800"/>
                        </a:pPr>
                        <a:r>
                          <a:rPr b="1" sz="16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حل المعادلة  ٤-ب = ٢  هو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355600">
                  <a:tc vMerge="1">
                    <a:tcPr/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b="1" sz="1800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أ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 rtl="0">
                          <a:defRPr sz="1800"/>
                        </a:pPr>
                        <a:r>
                          <a:rPr b="1">
                            <a:solidFill>
                              <a:srgbClr val="0056D6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ب=٢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sz="1800"/>
                        </a:pPr>
                        <a:r>
                          <a:rPr b="1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 rtl="0">
                          <a:defRPr sz="1800"/>
                        </a:pPr>
                        <a:r>
                          <a:rPr b="1">
                            <a:solidFill>
                              <a:srgbClr val="0056D6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ب=١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sz="1800"/>
                        </a:pPr>
                        <a:r>
                          <a:rPr b="1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ج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 rtl="0">
                          <a:defRPr sz="1800"/>
                        </a:pPr>
                        <a:r>
                          <a:rPr b="1">
                            <a:solidFill>
                              <a:srgbClr val="0056D6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 =٤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>
                          <a:defRPr sz="1800"/>
                        </a:pPr>
                        <a:r>
                          <a:rPr b="1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د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R="226695" defTabSz="457200" rtl="0">
                          <a:defRPr sz="1800"/>
                        </a:pPr>
                        <a:r>
                          <a:rPr b="1">
                            <a:solidFill>
                              <a:srgbClr val="0056D6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ب=٣</a:t>
                        </a:r>
                      </a:p>
                    </a:txBody>
                    <a:tcPr marL="50800" marR="50800" marT="50800" marB="50800" anchor="ctr" anchorCtr="0" horzOverflow="overflow">
                      <a:lnL w="6350">
                        <a:solidFill>
                          <a:srgbClr val="000000"/>
                        </a:solidFill>
                        <a:miter lim="400000"/>
                      </a:lnL>
                      <a:lnR w="6350">
                        <a:solidFill>
                          <a:srgbClr val="000000"/>
                        </a:solidFill>
                        <a:miter lim="400000"/>
                      </a:lnR>
                      <a:lnT w="6350">
                        <a:solidFill>
                          <a:srgbClr val="000000"/>
                        </a:solidFill>
                        <a:miter lim="400000"/>
                      </a:lnT>
                      <a:lnB w="635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pSp>
          <p:nvGrpSpPr>
            <p:cNvPr id="167" name="تجميع"/>
            <p:cNvGrpSpPr/>
            <p:nvPr/>
          </p:nvGrpSpPr>
          <p:grpSpPr>
            <a:xfrm>
              <a:off x="4540660" y="1392036"/>
              <a:ext cx="392556" cy="5098"/>
              <a:chOff x="0" y="229986"/>
              <a:chExt cx="392555" cy="5096"/>
            </a:xfrm>
          </p:grpSpPr>
          <p:sp>
            <p:nvSpPr>
              <p:cNvPr id="165" name="٢…"/>
              <p:cNvSpPr/>
              <p:nvPr/>
            </p:nvSpPr>
            <p:spPr>
              <a:xfrm>
                <a:off x="0" y="235083"/>
                <a:ext cx="370192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/>
              <a:p>
                <a:pPr rtl="0">
                  <a:defRPr sz="1200"/>
                </a:pPr>
                <a:r>
                  <a:t>٢</a:t>
                </a:r>
              </a:p>
              <a:p>
                <a:pPr rtl="0">
                  <a:defRPr sz="1200"/>
                </a:pPr>
                <a:r>
                  <a:t>٤</a:t>
                </a:r>
              </a:p>
            </p:txBody>
          </p:sp>
          <p:sp>
            <p:nvSpPr>
              <p:cNvPr id="166" name="خط"/>
              <p:cNvSpPr/>
              <p:nvPr/>
            </p:nvSpPr>
            <p:spPr>
              <a:xfrm>
                <a:off x="38922" y="229986"/>
                <a:ext cx="353634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71" name="تجميع"/>
            <p:cNvGrpSpPr/>
            <p:nvPr/>
          </p:nvGrpSpPr>
          <p:grpSpPr>
            <a:xfrm>
              <a:off x="5215035" y="1532251"/>
              <a:ext cx="505108" cy="469988"/>
              <a:chOff x="0" y="0"/>
              <a:chExt cx="505107" cy="469986"/>
            </a:xfrm>
          </p:grpSpPr>
          <p:sp>
            <p:nvSpPr>
              <p:cNvPr id="168" name="٤"/>
              <p:cNvSpPr txBox="1"/>
              <p:nvPr/>
            </p:nvSpPr>
            <p:spPr>
              <a:xfrm>
                <a:off x="0" y="-1"/>
                <a:ext cx="505108" cy="245593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>
                <a:lvl1pPr>
                  <a:defRPr sz="15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٤</a:t>
                </a:r>
              </a:p>
            </p:txBody>
          </p:sp>
          <p:sp>
            <p:nvSpPr>
              <p:cNvPr id="169" name="خط"/>
              <p:cNvSpPr/>
              <p:nvPr/>
            </p:nvSpPr>
            <p:spPr>
              <a:xfrm flipH="1" flipV="1">
                <a:off x="99310" y="224395"/>
                <a:ext cx="306488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70" name="٨"/>
              <p:cNvSpPr txBox="1"/>
              <p:nvPr/>
            </p:nvSpPr>
            <p:spPr>
              <a:xfrm>
                <a:off x="0" y="224395"/>
                <a:ext cx="505108" cy="245592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>
                <a:lvl1pPr>
                  <a:defRPr sz="15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٨</a:t>
                </a:r>
              </a:p>
            </p:txBody>
          </p:sp>
        </p:grpSp>
        <p:grpSp>
          <p:nvGrpSpPr>
            <p:cNvPr id="175" name="تجميع"/>
            <p:cNvGrpSpPr/>
            <p:nvPr/>
          </p:nvGrpSpPr>
          <p:grpSpPr>
            <a:xfrm>
              <a:off x="3658179" y="1532251"/>
              <a:ext cx="505109" cy="469988"/>
              <a:chOff x="0" y="0"/>
              <a:chExt cx="505107" cy="469986"/>
            </a:xfrm>
          </p:grpSpPr>
          <p:sp>
            <p:nvSpPr>
              <p:cNvPr id="172" name="٥"/>
              <p:cNvSpPr txBox="1"/>
              <p:nvPr/>
            </p:nvSpPr>
            <p:spPr>
              <a:xfrm>
                <a:off x="0" y="-1"/>
                <a:ext cx="505108" cy="245593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>
                <a:lvl1pPr>
                  <a:defRPr sz="15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٥</a:t>
                </a:r>
              </a:p>
            </p:txBody>
          </p:sp>
          <p:sp>
            <p:nvSpPr>
              <p:cNvPr id="173" name="خط"/>
              <p:cNvSpPr/>
              <p:nvPr/>
            </p:nvSpPr>
            <p:spPr>
              <a:xfrm flipH="1" flipV="1">
                <a:off x="99310" y="224395"/>
                <a:ext cx="306488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74" name="٩"/>
              <p:cNvSpPr txBox="1"/>
              <p:nvPr/>
            </p:nvSpPr>
            <p:spPr>
              <a:xfrm>
                <a:off x="0" y="224395"/>
                <a:ext cx="505108" cy="245592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>
                <a:lvl1pPr>
                  <a:defRPr sz="15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٩</a:t>
                </a:r>
              </a:p>
            </p:txBody>
          </p:sp>
        </p:grpSp>
        <p:grpSp>
          <p:nvGrpSpPr>
            <p:cNvPr id="179" name="تجميع"/>
            <p:cNvGrpSpPr/>
            <p:nvPr/>
          </p:nvGrpSpPr>
          <p:grpSpPr>
            <a:xfrm>
              <a:off x="2030682" y="1532251"/>
              <a:ext cx="505108" cy="469988"/>
              <a:chOff x="0" y="0"/>
              <a:chExt cx="505107" cy="469986"/>
            </a:xfrm>
          </p:grpSpPr>
          <p:sp>
            <p:nvSpPr>
              <p:cNvPr id="176" name="٧"/>
              <p:cNvSpPr txBox="1"/>
              <p:nvPr/>
            </p:nvSpPr>
            <p:spPr>
              <a:xfrm>
                <a:off x="0" y="-1"/>
                <a:ext cx="505108" cy="245593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>
                <a:lvl1pPr>
                  <a:defRPr sz="15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٧</a:t>
                </a:r>
              </a:p>
            </p:txBody>
          </p:sp>
          <p:sp>
            <p:nvSpPr>
              <p:cNvPr id="177" name="خط"/>
              <p:cNvSpPr/>
              <p:nvPr/>
            </p:nvSpPr>
            <p:spPr>
              <a:xfrm flipH="1" flipV="1">
                <a:off x="99310" y="224395"/>
                <a:ext cx="306488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78" name="٨"/>
              <p:cNvSpPr txBox="1"/>
              <p:nvPr/>
            </p:nvSpPr>
            <p:spPr>
              <a:xfrm>
                <a:off x="0" y="224395"/>
                <a:ext cx="505108" cy="245592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>
                <a:lvl1pPr>
                  <a:defRPr sz="15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٨</a:t>
                </a:r>
              </a:p>
            </p:txBody>
          </p:sp>
        </p:grpSp>
        <p:grpSp>
          <p:nvGrpSpPr>
            <p:cNvPr id="183" name="تجميع"/>
            <p:cNvGrpSpPr/>
            <p:nvPr/>
          </p:nvGrpSpPr>
          <p:grpSpPr>
            <a:xfrm>
              <a:off x="520099" y="1532251"/>
              <a:ext cx="505109" cy="469988"/>
              <a:chOff x="0" y="0"/>
              <a:chExt cx="505107" cy="469986"/>
            </a:xfrm>
          </p:grpSpPr>
          <p:sp>
            <p:nvSpPr>
              <p:cNvPr id="180" name="١"/>
              <p:cNvSpPr txBox="1"/>
              <p:nvPr/>
            </p:nvSpPr>
            <p:spPr>
              <a:xfrm>
                <a:off x="0" y="-1"/>
                <a:ext cx="505108" cy="245593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>
                <a:lvl1pPr>
                  <a:defRPr sz="15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١</a:t>
                </a:r>
              </a:p>
            </p:txBody>
          </p:sp>
          <p:sp>
            <p:nvSpPr>
              <p:cNvPr id="181" name="خط"/>
              <p:cNvSpPr/>
              <p:nvPr/>
            </p:nvSpPr>
            <p:spPr>
              <a:xfrm flipH="1" flipV="1">
                <a:off x="99310" y="224395"/>
                <a:ext cx="306488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82" name="٣"/>
              <p:cNvSpPr txBox="1"/>
              <p:nvPr/>
            </p:nvSpPr>
            <p:spPr>
              <a:xfrm>
                <a:off x="0" y="224395"/>
                <a:ext cx="505108" cy="245592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>
                <a:lvl1pPr>
                  <a:defRPr sz="15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٣</a:t>
                </a:r>
              </a:p>
            </p:txBody>
          </p:sp>
        </p:grpSp>
        <p:grpSp>
          <p:nvGrpSpPr>
            <p:cNvPr id="187" name="تجميع"/>
            <p:cNvGrpSpPr/>
            <p:nvPr/>
          </p:nvGrpSpPr>
          <p:grpSpPr>
            <a:xfrm>
              <a:off x="5215035" y="2597497"/>
              <a:ext cx="505108" cy="469988"/>
              <a:chOff x="0" y="0"/>
              <a:chExt cx="505107" cy="469986"/>
            </a:xfrm>
          </p:grpSpPr>
          <p:sp>
            <p:nvSpPr>
              <p:cNvPr id="184" name="١"/>
              <p:cNvSpPr txBox="1"/>
              <p:nvPr/>
            </p:nvSpPr>
            <p:spPr>
              <a:xfrm>
                <a:off x="0" y="-1"/>
                <a:ext cx="505108" cy="245593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>
                <a:lvl1pPr>
                  <a:defRPr sz="15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١</a:t>
                </a:r>
              </a:p>
            </p:txBody>
          </p:sp>
          <p:sp>
            <p:nvSpPr>
              <p:cNvPr id="185" name="خط"/>
              <p:cNvSpPr/>
              <p:nvPr/>
            </p:nvSpPr>
            <p:spPr>
              <a:xfrm flipH="1" flipV="1">
                <a:off x="99310" y="224395"/>
                <a:ext cx="306488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86" name="٥"/>
              <p:cNvSpPr txBox="1"/>
              <p:nvPr/>
            </p:nvSpPr>
            <p:spPr>
              <a:xfrm>
                <a:off x="0" y="224395"/>
                <a:ext cx="505108" cy="245592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>
                <a:lvl1pPr>
                  <a:defRPr sz="15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٥</a:t>
                </a:r>
              </a:p>
            </p:txBody>
          </p:sp>
        </p:grpSp>
        <p:grpSp>
          <p:nvGrpSpPr>
            <p:cNvPr id="191" name="تجميع"/>
            <p:cNvGrpSpPr/>
            <p:nvPr/>
          </p:nvGrpSpPr>
          <p:grpSpPr>
            <a:xfrm>
              <a:off x="1913451" y="3092876"/>
              <a:ext cx="505109" cy="207413"/>
              <a:chOff x="0" y="122795"/>
              <a:chExt cx="505107" cy="207411"/>
            </a:xfrm>
          </p:grpSpPr>
          <p:sp>
            <p:nvSpPr>
              <p:cNvPr id="188" name="خط"/>
              <p:cNvSpPr/>
              <p:nvPr/>
            </p:nvSpPr>
            <p:spPr>
              <a:xfrm flipH="1" flipV="1">
                <a:off x="99310" y="207411"/>
                <a:ext cx="306488" cy="1"/>
              </a:xfrm>
              <a:prstGeom prst="line">
                <a:avLst/>
              </a:prstGeom>
              <a:noFill/>
              <a:ln w="12700" cap="flat">
                <a:solidFill>
                  <a:srgbClr val="0056D6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89" name="٢"/>
              <p:cNvSpPr/>
              <p:nvPr/>
            </p:nvSpPr>
            <p:spPr>
              <a:xfrm>
                <a:off x="0" y="330207"/>
                <a:ext cx="505108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>
                <a:lvl1pPr>
                  <a:defRPr sz="1500">
                    <a:solidFill>
                      <a:srgbClr val="0056D6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٢</a:t>
                </a:r>
              </a:p>
            </p:txBody>
          </p:sp>
          <p:sp>
            <p:nvSpPr>
              <p:cNvPr id="190" name="١"/>
              <p:cNvSpPr/>
              <p:nvPr/>
            </p:nvSpPr>
            <p:spPr>
              <a:xfrm>
                <a:off x="0" y="122795"/>
                <a:ext cx="505108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>
                <a:lvl1pPr>
                  <a:defRPr sz="1500">
                    <a:solidFill>
                      <a:srgbClr val="0056D6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١</a:t>
                </a:r>
              </a:p>
            </p:txBody>
          </p:sp>
        </p:grpSp>
        <p:grpSp>
          <p:nvGrpSpPr>
            <p:cNvPr id="195" name="تجميع"/>
            <p:cNvGrpSpPr/>
            <p:nvPr/>
          </p:nvGrpSpPr>
          <p:grpSpPr>
            <a:xfrm>
              <a:off x="520099" y="3080176"/>
              <a:ext cx="505109" cy="207413"/>
              <a:chOff x="0" y="122795"/>
              <a:chExt cx="505107" cy="207411"/>
            </a:xfrm>
          </p:grpSpPr>
          <p:sp>
            <p:nvSpPr>
              <p:cNvPr id="192" name="خط"/>
              <p:cNvSpPr/>
              <p:nvPr/>
            </p:nvSpPr>
            <p:spPr>
              <a:xfrm flipH="1" flipV="1">
                <a:off x="99310" y="207411"/>
                <a:ext cx="306488" cy="1"/>
              </a:xfrm>
              <a:prstGeom prst="line">
                <a:avLst/>
              </a:prstGeom>
              <a:noFill/>
              <a:ln w="12700" cap="flat">
                <a:solidFill>
                  <a:srgbClr val="0056D6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93" name="٤"/>
              <p:cNvSpPr/>
              <p:nvPr/>
            </p:nvSpPr>
            <p:spPr>
              <a:xfrm>
                <a:off x="0" y="330207"/>
                <a:ext cx="505108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>
                <a:lvl1pPr>
                  <a:defRPr sz="1500">
                    <a:solidFill>
                      <a:srgbClr val="0056D6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٤</a:t>
                </a:r>
              </a:p>
            </p:txBody>
          </p:sp>
          <p:sp>
            <p:nvSpPr>
              <p:cNvPr id="194" name="١"/>
              <p:cNvSpPr/>
              <p:nvPr/>
            </p:nvSpPr>
            <p:spPr>
              <a:xfrm>
                <a:off x="0" y="122795"/>
                <a:ext cx="505108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>
                <a:lvl1pPr>
                  <a:defRPr sz="1500">
                    <a:solidFill>
                      <a:srgbClr val="0056D6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١</a:t>
                </a:r>
              </a:p>
            </p:txBody>
          </p:sp>
        </p:grpSp>
      </p:grpSp>
      <p:grpSp>
        <p:nvGrpSpPr>
          <p:cNvPr id="212" name="تجميع"/>
          <p:cNvGrpSpPr/>
          <p:nvPr/>
        </p:nvGrpSpPr>
        <p:grpSpPr>
          <a:xfrm>
            <a:off x="425078" y="4917815"/>
            <a:ext cx="7863924" cy="5243109"/>
            <a:chOff x="0" y="0"/>
            <a:chExt cx="7863922" cy="5243107"/>
          </a:xfrm>
        </p:grpSpPr>
        <p:grpSp>
          <p:nvGrpSpPr>
            <p:cNvPr id="206" name="تجميع"/>
            <p:cNvGrpSpPr/>
            <p:nvPr/>
          </p:nvGrpSpPr>
          <p:grpSpPr>
            <a:xfrm>
              <a:off x="-1" y="0"/>
              <a:ext cx="7863924" cy="5243108"/>
              <a:chOff x="0" y="0"/>
              <a:chExt cx="7863922" cy="5243107"/>
            </a:xfrm>
          </p:grpSpPr>
          <p:sp>
            <p:nvSpPr>
              <p:cNvPr id="197" name="مستطيل"/>
              <p:cNvSpPr/>
              <p:nvPr/>
            </p:nvSpPr>
            <p:spPr>
              <a:xfrm>
                <a:off x="6350" y="0"/>
                <a:ext cx="6742763" cy="5243108"/>
              </a:xfrm>
              <a:prstGeom prst="rect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 rtl="0"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Geeza Pro Regular"/>
                  </a:defRPr>
                </a:pPr>
              </a:p>
            </p:txBody>
          </p:sp>
          <p:grpSp>
            <p:nvGrpSpPr>
              <p:cNvPr id="203" name="تجميع"/>
              <p:cNvGrpSpPr/>
              <p:nvPr/>
            </p:nvGrpSpPr>
            <p:grpSpPr>
              <a:xfrm>
                <a:off x="5316531" y="1555753"/>
                <a:ext cx="2547392" cy="1472197"/>
                <a:chOff x="4710261" y="1476598"/>
                <a:chExt cx="2547391" cy="1472195"/>
              </a:xfrm>
            </p:grpSpPr>
            <p:sp>
              <p:nvSpPr>
                <p:cNvPr id="198" name="(أ) ضع علامة ( ✓ ) أمام العبارة الصحيحة وعلامة (✗ ) أمام العبارة الخاطئة :…"/>
                <p:cNvSpPr/>
                <p:nvPr/>
              </p:nvSpPr>
              <p:spPr>
                <a:xfrm>
                  <a:off x="5987652" y="1476598"/>
                  <a:ext cx="1270001" cy="1270001"/>
                </a:xfrm>
                <a:prstGeom prst="line">
                  <a:avLst/>
                </a:prstGeom>
                <a:noFill/>
                <a:ln w="3175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29517" tIns="29517" rIns="29517" bIns="29517" numCol="1" anchor="ctr">
                  <a:spAutoFit/>
                </a:bodyPr>
                <a:lstStyle/>
                <a:p>
                  <a:pPr algn="r" defTabSz="914400" rtl="0">
                    <a:defRPr sz="18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r>
                    <a:t>(أ) ضع علامة ( </a:t>
                  </a:r>
                  <a:r>
                    <a:rPr b="0"/>
                    <a:t>✓ </a:t>
                  </a:r>
                  <a:r>
                    <a:t>) أمام العبارة الصحيحة وعلامة (</a:t>
                  </a:r>
                  <a:r>
                    <a:rPr b="0"/>
                    <a:t>✗ </a:t>
                  </a:r>
                  <a:r>
                    <a:t>) أمام العبارة الخاطئة :</a:t>
                  </a:r>
                </a:p>
                <a:p>
                  <a:pPr algn="r" defTabSz="914400" rtl="0">
                    <a:defRPr sz="18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  <a:p>
                  <a:pPr marR="226695" algn="r" defTabSz="457200" rtl="0">
                    <a:lnSpc>
                      <a:spcPct val="150000"/>
                    </a:lnSpc>
                    <a:tabLst>
                      <a:tab pos="5092700" algn="l"/>
                    </a:tabLst>
                    <a:defRPr sz="1800">
                      <a:uFill>
                        <a:solidFill>
                          <a:srgbClr val="000000"/>
                        </a:solidFill>
                      </a:u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r>
                    <a:t>١- الكسر الاعتيادي هو الكسر الذي بسطه أصغر من مقامه.         (         )</a:t>
                  </a:r>
                </a:p>
                <a:p>
                  <a:pPr marR="226695" algn="r" defTabSz="457200" rtl="0">
                    <a:lnSpc>
                      <a:spcPct val="150000"/>
                    </a:lnSpc>
                    <a:tabLst>
                      <a:tab pos="5092700" algn="l"/>
                    </a:tabLst>
                    <a:defRPr sz="1800">
                      <a:uFill>
                        <a:solidFill>
                          <a:srgbClr val="000000"/>
                        </a:solidFill>
                      </a:u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r>
                    <a:t>٢- عدد النواتج عند رمي قطعة نقدية مرتين هو ٧                        (         )</a:t>
                  </a:r>
                </a:p>
                <a:p>
                  <a:pPr marR="226695" algn="r" defTabSz="457200" rtl="0">
                    <a:lnSpc>
                      <a:spcPct val="150000"/>
                    </a:lnSpc>
                    <a:tabLst>
                      <a:tab pos="5092700" algn="l"/>
                    </a:tabLst>
                    <a:defRPr sz="1800">
                      <a:uFill>
                        <a:solidFill>
                          <a:srgbClr val="000000"/>
                        </a:solidFill>
                      </a:u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r>
                    <a:t>٣- حل المعادلة  ص+٨ = ١٣ هو ص = ٥                                   (         )</a:t>
                  </a:r>
                </a:p>
                <a:p>
                  <a:pPr marR="226695" algn="r" defTabSz="457200" rtl="0">
                    <a:lnSpc>
                      <a:spcPct val="150000"/>
                    </a:lnSpc>
                    <a:tabLst>
                      <a:tab pos="5092700" algn="l"/>
                    </a:tabLst>
                    <a:defRPr sz="1800">
                      <a:uFill>
                        <a:solidFill>
                          <a:srgbClr val="000000"/>
                        </a:solidFill>
                      </a:u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r>
                    <a:t>٤- المضاعف المشترك الأصغر للعددين ٢ و ٣ هو ٦                    (         )</a:t>
                  </a:r>
                </a:p>
                <a:p>
                  <a:pPr marR="226695" algn="r" defTabSz="457200" rtl="0">
                    <a:lnSpc>
                      <a:spcPct val="150000"/>
                    </a:lnSpc>
                    <a:tabLst>
                      <a:tab pos="5092700" algn="l"/>
                    </a:tabLst>
                    <a:defRPr sz="1800">
                      <a:uFill>
                        <a:solidFill>
                          <a:srgbClr val="000000"/>
                        </a:solidFill>
                      </a:u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r>
                    <a:t>٥- الرسم الشجري مخطط لإيجاد النواتج الممكنة.                     (         )</a:t>
                  </a:r>
                </a:p>
                <a:p>
                  <a:pPr marR="226695" algn="r" defTabSz="457200" rtl="0">
                    <a:lnSpc>
                      <a:spcPct val="150000"/>
                    </a:lnSpc>
                    <a:tabLst>
                      <a:tab pos="5092700" algn="l"/>
                    </a:tabLst>
                    <a:defRPr sz="1800">
                      <a:uFill>
                        <a:solidFill>
                          <a:srgbClr val="000000"/>
                        </a:solidFill>
                      </a:u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r>
                    <a:t>٦-الكسر             مكتوب بأبسط صورة.                                      (         )</a:t>
                  </a:r>
                </a:p>
              </p:txBody>
            </p:sp>
            <p:grpSp>
              <p:nvGrpSpPr>
                <p:cNvPr id="202" name="تجميع"/>
                <p:cNvGrpSpPr/>
                <p:nvPr/>
              </p:nvGrpSpPr>
              <p:grpSpPr>
                <a:xfrm>
                  <a:off x="4710261" y="2724397"/>
                  <a:ext cx="505109" cy="224397"/>
                  <a:chOff x="0" y="122795"/>
                  <a:chExt cx="505107" cy="224395"/>
                </a:xfrm>
              </p:grpSpPr>
              <p:sp>
                <p:nvSpPr>
                  <p:cNvPr id="199" name="٥"/>
                  <p:cNvSpPr/>
                  <p:nvPr/>
                </p:nvSpPr>
                <p:spPr>
                  <a:xfrm>
                    <a:off x="0" y="122795"/>
                    <a:ext cx="505108" cy="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0" fill="norm" stroke="1" extrusionOk="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3175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square" lIns="29517" tIns="29517" rIns="29517" bIns="29517" numCol="1" anchor="ctr">
                    <a:spAutoFit/>
                  </a:bodyPr>
                  <a:lstStyle>
                    <a:lvl1pPr>
                      <a:defRPr sz="1500">
                        <a:latin typeface="Calibri"/>
                        <a:ea typeface="Calibri"/>
                        <a:cs typeface="Calibri"/>
                        <a:sym typeface="Calibri"/>
                      </a:defRPr>
                    </a:lvl1pPr>
                  </a:lstStyle>
                  <a:p>
                    <a:pPr rtl="0">
                      <a:defRPr/>
                    </a:pPr>
                    <a:r>
                      <a:t>٥</a:t>
                    </a:r>
                  </a:p>
                </p:txBody>
              </p:sp>
              <p:sp>
                <p:nvSpPr>
                  <p:cNvPr id="200" name="خط"/>
                  <p:cNvSpPr/>
                  <p:nvPr/>
                </p:nvSpPr>
                <p:spPr>
                  <a:xfrm flipH="1" flipV="1">
                    <a:off x="99310" y="224395"/>
                    <a:ext cx="306488" cy="1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000000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29517" tIns="29517" rIns="29517" bIns="29517" numCol="1" anchor="ctr">
                    <a:noAutofit/>
                  </a:bodyPr>
                  <a:lstStyle/>
                  <a:p>
                    <a:pPr/>
                  </a:p>
                </p:txBody>
              </p:sp>
              <p:sp>
                <p:nvSpPr>
                  <p:cNvPr id="201" name="٩"/>
                  <p:cNvSpPr/>
                  <p:nvPr/>
                </p:nvSpPr>
                <p:spPr>
                  <a:xfrm>
                    <a:off x="0" y="347191"/>
                    <a:ext cx="505108" cy="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0" fill="norm" stroke="1" extrusionOk="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3175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square" lIns="29517" tIns="29517" rIns="29517" bIns="29517" numCol="1" anchor="ctr">
                    <a:spAutoFit/>
                  </a:bodyPr>
                  <a:lstStyle>
                    <a:lvl1pPr>
                      <a:defRPr sz="1500">
                        <a:latin typeface="Calibri"/>
                        <a:ea typeface="Calibri"/>
                        <a:cs typeface="Calibri"/>
                        <a:sym typeface="Calibri"/>
                      </a:defRPr>
                    </a:lvl1pPr>
                  </a:lstStyle>
                  <a:p>
                    <a:pPr rtl="0">
                      <a:defRPr/>
                    </a:pPr>
                    <a:r>
                      <a:t>٩</a:t>
                    </a:r>
                  </a:p>
                </p:txBody>
              </p:sp>
            </p:grpSp>
          </p:grpSp>
          <p:sp>
            <p:nvSpPr>
              <p:cNvPr id="204" name="خط"/>
              <p:cNvSpPr/>
              <p:nvPr/>
            </p:nvSpPr>
            <p:spPr>
              <a:xfrm>
                <a:off x="0" y="3247172"/>
                <a:ext cx="6755464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205" name="(ب) قارن  باستعمال:   &lt;  ، &gt;  ، =  فيما يلي :"/>
              <p:cNvSpPr/>
              <p:nvPr/>
            </p:nvSpPr>
            <p:spPr>
              <a:xfrm>
                <a:off x="6593921" y="3468296"/>
                <a:ext cx="1270001" cy="1270001"/>
              </a:xfrm>
              <a:prstGeom prst="line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29517" tIns="29517" rIns="29517" bIns="29517" numCol="1" anchor="ctr">
                <a:spAutoFit/>
              </a:bodyPr>
              <a:lstStyle>
                <a:lvl1pPr algn="r" defTabSz="914400"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(ب) قارن  باستعمال:   &lt;  ، &gt;  ، =  فيما يلي :</a:t>
                </a:r>
              </a:p>
            </p:txBody>
          </p:sp>
        </p:grpSp>
        <p:pic>
          <p:nvPicPr>
            <p:cNvPr id="207" name="IMG_7973.png" descr="IMG_7973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11721" t="0" r="53737" b="61791"/>
            <a:stretch>
              <a:fillRect/>
            </a:stretch>
          </p:blipFill>
          <p:spPr>
            <a:xfrm>
              <a:off x="636807" y="3632813"/>
              <a:ext cx="1824669" cy="689169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pic>
          <p:nvPicPr>
            <p:cNvPr id="208" name="IMG_7973.png" descr="IMG_7973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12687" t="59646" r="52770" b="0"/>
            <a:stretch>
              <a:fillRect/>
            </a:stretch>
          </p:blipFill>
          <p:spPr>
            <a:xfrm>
              <a:off x="751901" y="4463278"/>
              <a:ext cx="1842129" cy="734821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grpSp>
          <p:nvGrpSpPr>
            <p:cNvPr id="211" name="تجميع"/>
            <p:cNvGrpSpPr/>
            <p:nvPr/>
          </p:nvGrpSpPr>
          <p:grpSpPr>
            <a:xfrm>
              <a:off x="4166141" y="3679847"/>
              <a:ext cx="2400111" cy="1459848"/>
              <a:chOff x="0" y="0"/>
              <a:chExt cx="2400109" cy="1459847"/>
            </a:xfrm>
          </p:grpSpPr>
          <p:pic>
            <p:nvPicPr>
              <p:cNvPr id="209" name="IMG_7973.png" descr="IMG_7973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rcRect l="54560" t="0" r="3167" b="56345"/>
              <a:stretch>
                <a:fillRect/>
              </a:stretch>
            </p:blipFill>
            <p:spPr>
              <a:xfrm>
                <a:off x="228996" y="0"/>
                <a:ext cx="2150184" cy="758196"/>
              </a:xfrm>
              <a:prstGeom prst="rect">
                <a:avLst/>
              </a:prstGeom>
              <a:ln w="3175" cap="flat">
                <a:noFill/>
                <a:miter lim="400000"/>
              </a:ln>
              <a:effectLst/>
            </p:spPr>
          </p:pic>
          <p:pic>
            <p:nvPicPr>
              <p:cNvPr id="210" name="IMG_7976.png" descr="IMG_7976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48375" t="61112" r="2955" b="0"/>
              <a:stretch>
                <a:fillRect/>
              </a:stretch>
            </p:blipFill>
            <p:spPr>
              <a:xfrm>
                <a:off x="0" y="758031"/>
                <a:ext cx="2400110" cy="701817"/>
              </a:xfrm>
              <a:prstGeom prst="rect">
                <a:avLst/>
              </a:prstGeom>
              <a:ln w="3175" cap="flat">
                <a:noFill/>
                <a:miter lim="400000"/>
              </a:ln>
              <a:effectLst/>
            </p:spPr>
          </p:pic>
        </p:grpSp>
      </p:grpSp>
      <p:grpSp>
        <p:nvGrpSpPr>
          <p:cNvPr id="215" name="تجميع"/>
          <p:cNvGrpSpPr/>
          <p:nvPr/>
        </p:nvGrpSpPr>
        <p:grpSpPr>
          <a:xfrm>
            <a:off x="425078" y="10256639"/>
            <a:ext cx="2185715" cy="1339481"/>
            <a:chOff x="0" y="92991"/>
            <a:chExt cx="2185713" cy="1339479"/>
          </a:xfrm>
        </p:grpSpPr>
        <p:sp>
          <p:nvSpPr>
            <p:cNvPr id="213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214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" name="مجموعة 27"/>
          <p:cNvGrpSpPr/>
          <p:nvPr/>
        </p:nvGrpSpPr>
        <p:grpSpPr>
          <a:xfrm>
            <a:off x="5205587" y="264897"/>
            <a:ext cx="475325" cy="478943"/>
            <a:chOff x="0" y="0"/>
            <a:chExt cx="475323" cy="478942"/>
          </a:xfrm>
        </p:grpSpPr>
        <p:grpSp>
          <p:nvGrpSpPr>
            <p:cNvPr id="219" name="مجموعة 10"/>
            <p:cNvGrpSpPr/>
            <p:nvPr/>
          </p:nvGrpSpPr>
          <p:grpSpPr>
            <a:xfrm>
              <a:off x="38657" y="-1"/>
              <a:ext cx="423967" cy="453544"/>
              <a:chOff x="0" y="0"/>
              <a:chExt cx="423966" cy="453542"/>
            </a:xfrm>
          </p:grpSpPr>
          <p:sp>
            <p:nvSpPr>
              <p:cNvPr id="217" name="مستطيل 11"/>
              <p:cNvSpPr/>
              <p:nvPr/>
            </p:nvSpPr>
            <p:spPr>
              <a:xfrm>
                <a:off x="0" y="-1"/>
                <a:ext cx="416700" cy="453544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 rtl="0"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18" name="رابط مستقيم 13"/>
              <p:cNvSpPr/>
              <p:nvPr/>
            </p:nvSpPr>
            <p:spPr>
              <a:xfrm flipH="1" flipV="1">
                <a:off x="0" y="226771"/>
                <a:ext cx="423967" cy="7394"/>
              </a:xfrm>
              <a:prstGeom prst="line">
                <a:avLst/>
              </a:prstGeom>
              <a:noFill/>
              <a:ln w="12700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 rtl="0"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220" name="مربع نص 26"/>
            <p:cNvSpPr txBox="1"/>
            <p:nvPr/>
          </p:nvSpPr>
          <p:spPr>
            <a:xfrm>
              <a:off x="0" y="201130"/>
              <a:ext cx="475324" cy="277813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marR="226695" defTabSz="457200">
                <a:lnSpc>
                  <a:spcPct val="115000"/>
                </a:lnSpc>
                <a:defRPr sz="18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>
                  <a:effectLst/>
                </a:defRPr>
              </a:pPr>
              <a:r>
                <a:rPr b="1"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</a:rPr>
                <a:t>٨</a:t>
              </a:r>
            </a:p>
          </p:txBody>
        </p:sp>
      </p:grpSp>
      <p:sp>
        <p:nvSpPr>
          <p:cNvPr id="222" name="السؤال الثالث :"/>
          <p:cNvSpPr txBox="1"/>
          <p:nvPr/>
        </p:nvSpPr>
        <p:spPr>
          <a:xfrm>
            <a:off x="5773367" y="280115"/>
            <a:ext cx="1256706" cy="30068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marR="226695" algn="r" defTabSz="457200">
              <a:tabLst>
                <a:tab pos="5092700" algn="l"/>
              </a:tabLst>
              <a:defRPr sz="1800" u="sng">
                <a:solidFill>
                  <a:srgbClr val="0042A9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السؤال الثالث :</a:t>
            </a:r>
          </a:p>
        </p:txBody>
      </p:sp>
      <p:sp>
        <p:nvSpPr>
          <p:cNvPr id="223" name="مستطيل"/>
          <p:cNvSpPr/>
          <p:nvPr/>
        </p:nvSpPr>
        <p:spPr>
          <a:xfrm>
            <a:off x="465685" y="760648"/>
            <a:ext cx="6625130" cy="8894455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29517" tIns="29517" rIns="29517" bIns="29517"/>
          <a:lstStyle/>
          <a:p>
            <a:pPr algn="r" defTabSz="457200">
              <a:lnSpc>
                <a:spcPct val="115000"/>
              </a:lnSpc>
              <a:defRPr sz="17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226" name="تجميع"/>
          <p:cNvGrpSpPr/>
          <p:nvPr/>
        </p:nvGrpSpPr>
        <p:grpSpPr>
          <a:xfrm>
            <a:off x="366489" y="9973848"/>
            <a:ext cx="1212539" cy="422425"/>
            <a:chOff x="0" y="0"/>
            <a:chExt cx="1212538" cy="422423"/>
          </a:xfrm>
        </p:grpSpPr>
        <p:sp>
          <p:nvSpPr>
            <p:cNvPr id="224" name="يتبع"/>
            <p:cNvSpPr txBox="1"/>
            <p:nvPr/>
          </p:nvSpPr>
          <p:spPr>
            <a:xfrm>
              <a:off x="595930" y="-1"/>
              <a:ext cx="616609" cy="42242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225" name="سهم"/>
            <p:cNvSpPr/>
            <p:nvPr/>
          </p:nvSpPr>
          <p:spPr>
            <a:xfrm flipH="1">
              <a:off x="0" y="103632"/>
              <a:ext cx="648921" cy="265960"/>
            </a:xfrm>
            <a:prstGeom prst="rightArrow">
              <a:avLst>
                <a:gd name="adj1" fmla="val 32000"/>
                <a:gd name="adj2" fmla="val 15615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sp>
        <p:nvSpPr>
          <p:cNvPr id="227" name="(أ) التمثيل المجاور يمثل عدد الطلاب المشاركين في الأندية"/>
          <p:cNvSpPr txBox="1"/>
          <p:nvPr/>
        </p:nvSpPr>
        <p:spPr>
          <a:xfrm>
            <a:off x="4043278" y="875265"/>
            <a:ext cx="2986795" cy="59278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(أ) التمثيل المجاور يمثل عدد الطلاب المشاركين في الأندية </a:t>
            </a:r>
          </a:p>
        </p:txBody>
      </p:sp>
      <p:pic>
        <p:nvPicPr>
          <p:cNvPr id="228" name="IMG_1582.jpeg" descr="IMG_158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8697" y="882690"/>
            <a:ext cx="2981382" cy="1848867"/>
          </a:xfrm>
          <a:prstGeom prst="rect">
            <a:avLst/>
          </a:prstGeom>
          <a:ln w="3175">
            <a:miter lim="400000"/>
          </a:ln>
        </p:spPr>
      </p:pic>
      <p:sp>
        <p:nvSpPr>
          <p:cNvPr id="229" name="٢- مالفرق بين نادي المسرح ونادي الكشافة؟"/>
          <p:cNvSpPr txBox="1"/>
          <p:nvPr/>
        </p:nvSpPr>
        <p:spPr>
          <a:xfrm>
            <a:off x="3535190" y="2479962"/>
            <a:ext cx="3545683" cy="31759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600"/>
            </a:lvl1pPr>
          </a:lstStyle>
          <a:p>
            <a:pPr>
              <a:defRPr sz="2400"/>
            </a:pPr>
            <a:r>
              <a:rPr sz="1600"/>
              <a:t>٢- مالفرق بين نادي المسرح ونادي الكشافة؟</a:t>
            </a:r>
          </a:p>
        </p:txBody>
      </p:sp>
      <p:sp>
        <p:nvSpPr>
          <p:cNvPr id="230" name="٣- ما مجموع الطلاب المشاركين في جميع الاندية؟"/>
          <p:cNvSpPr txBox="1"/>
          <p:nvPr/>
        </p:nvSpPr>
        <p:spPr>
          <a:xfrm>
            <a:off x="3171014" y="3289299"/>
            <a:ext cx="3859059" cy="30068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٣- ما مجموع الطلاب المشاركين في جميع الاندية؟</a:t>
            </a:r>
          </a:p>
        </p:txBody>
      </p:sp>
      <p:sp>
        <p:nvSpPr>
          <p:cNvPr id="231" name="٤- كم عدد الطلاب المشاركين في نادي الحاسوب؟"/>
          <p:cNvSpPr txBox="1"/>
          <p:nvPr/>
        </p:nvSpPr>
        <p:spPr>
          <a:xfrm>
            <a:off x="3129479" y="4152791"/>
            <a:ext cx="3874754" cy="30068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٤- كم عدد الطلاب المشاركين في نادي الحاسوب؟</a:t>
            </a:r>
          </a:p>
        </p:txBody>
      </p:sp>
      <p:sp>
        <p:nvSpPr>
          <p:cNvPr id="232" name="خط"/>
          <p:cNvSpPr/>
          <p:nvPr/>
        </p:nvSpPr>
        <p:spPr>
          <a:xfrm>
            <a:off x="4111347" y="2271682"/>
            <a:ext cx="2663805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29517" tIns="29517" rIns="29517" bIns="29517" anchor="ctr"/>
          <a:lstStyle/>
          <a:p>
            <a:pPr/>
          </a:p>
        </p:txBody>
      </p:sp>
      <p:sp>
        <p:nvSpPr>
          <p:cNvPr id="233" name="خط"/>
          <p:cNvSpPr/>
          <p:nvPr/>
        </p:nvSpPr>
        <p:spPr>
          <a:xfrm>
            <a:off x="3790248" y="3006038"/>
            <a:ext cx="2984904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29517" tIns="29517" rIns="29517" bIns="29517" anchor="ctr"/>
          <a:lstStyle/>
          <a:p>
            <a:pPr/>
          </a:p>
        </p:txBody>
      </p:sp>
      <p:sp>
        <p:nvSpPr>
          <p:cNvPr id="234" name="خط"/>
          <p:cNvSpPr/>
          <p:nvPr/>
        </p:nvSpPr>
        <p:spPr>
          <a:xfrm>
            <a:off x="1588008" y="3885383"/>
            <a:ext cx="5184126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29517" tIns="29517" rIns="29517" bIns="29517" anchor="ctr"/>
          <a:lstStyle/>
          <a:p>
            <a:pPr/>
          </a:p>
        </p:txBody>
      </p:sp>
      <p:sp>
        <p:nvSpPr>
          <p:cNvPr id="235" name="خط"/>
          <p:cNvSpPr/>
          <p:nvPr/>
        </p:nvSpPr>
        <p:spPr>
          <a:xfrm>
            <a:off x="829625" y="4312112"/>
            <a:ext cx="2005065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29517" tIns="29517" rIns="29517" bIns="29517" anchor="ctr"/>
          <a:lstStyle/>
          <a:p>
            <a:pPr/>
          </a:p>
        </p:txBody>
      </p:sp>
      <p:sp>
        <p:nvSpPr>
          <p:cNvPr id="236" name="١- ما النشاط الأكثر إختيار  بين الطلبة؟"/>
          <p:cNvSpPr txBox="1"/>
          <p:nvPr/>
        </p:nvSpPr>
        <p:spPr>
          <a:xfrm>
            <a:off x="3961671" y="1762514"/>
            <a:ext cx="3068402" cy="30068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١- ما النشاط الأكثر إختيار  بين الطلبة؟</a:t>
            </a:r>
          </a:p>
        </p:txBody>
      </p:sp>
      <p:sp>
        <p:nvSpPr>
          <p:cNvPr id="237" name="خط"/>
          <p:cNvSpPr/>
          <p:nvPr/>
        </p:nvSpPr>
        <p:spPr>
          <a:xfrm>
            <a:off x="459335" y="4822435"/>
            <a:ext cx="6637830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29517" tIns="29517" rIns="29517" bIns="29517" anchor="ctr"/>
          <a:lstStyle/>
          <a:p>
            <a:pPr/>
          </a:p>
        </p:txBody>
      </p:sp>
      <p:sp>
        <p:nvSpPr>
          <p:cNvPr id="238" name="خط"/>
          <p:cNvSpPr/>
          <p:nvPr/>
        </p:nvSpPr>
        <p:spPr>
          <a:xfrm>
            <a:off x="459335" y="6919665"/>
            <a:ext cx="6637830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29517" tIns="29517" rIns="29517" bIns="29517" anchor="ctr"/>
          <a:lstStyle/>
          <a:p>
            <a:pPr/>
          </a:p>
        </p:txBody>
      </p:sp>
      <p:grpSp>
        <p:nvGrpSpPr>
          <p:cNvPr id="247" name="تجميع"/>
          <p:cNvGrpSpPr/>
          <p:nvPr/>
        </p:nvGrpSpPr>
        <p:grpSpPr>
          <a:xfrm>
            <a:off x="432346" y="5015324"/>
            <a:ext cx="6612177" cy="1568869"/>
            <a:chOff x="0" y="0"/>
            <a:chExt cx="6612175" cy="1568867"/>
          </a:xfrm>
        </p:grpSpPr>
        <p:grpSp>
          <p:nvGrpSpPr>
            <p:cNvPr id="241" name="تجميع"/>
            <p:cNvGrpSpPr/>
            <p:nvPr/>
          </p:nvGrpSpPr>
          <p:grpSpPr>
            <a:xfrm>
              <a:off x="-1" y="-1"/>
              <a:ext cx="6612177" cy="1568869"/>
              <a:chOff x="0" y="0"/>
              <a:chExt cx="6612175" cy="1568867"/>
            </a:xfrm>
          </p:grpSpPr>
          <p:sp>
            <p:nvSpPr>
              <p:cNvPr id="239" name="(ب) إذا تم تدوير مؤشر القرص المجاور مرة واحدة، أوجد احتمال كل حدث مما يأتي وأكتبه على صورة كسر في أبسط صورة:…"/>
              <p:cNvSpPr txBox="1"/>
              <p:nvPr/>
            </p:nvSpPr>
            <p:spPr>
              <a:xfrm>
                <a:off x="-1" y="-1"/>
                <a:ext cx="6612177" cy="1568869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t">
                <a:noAutofit/>
              </a:bodyPr>
              <a:lstStyle/>
              <a:p>
                <a:pPr algn="r" defTabSz="457200" rtl="0">
                  <a:lnSpc>
                    <a:spcPct val="125000"/>
                  </a:lnSpc>
                  <a:defRPr sz="1700">
                    <a:uFill>
                      <a:solidFill>
                        <a:srgbClr val="000000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(ب) إذا تم تدوير مؤشر القرص المجاور مرة واحدة، أوجد احتمال كل حدث مما يأتي وأكتبه على صورة كسر في أبسط صورة:</a:t>
                </a:r>
                <a:endParaRPr sz="1400"/>
              </a:p>
              <a:p>
                <a:pPr algn="r" defTabSz="457200" rtl="0">
                  <a:lnSpc>
                    <a:spcPct val="200000"/>
                  </a:lnSpc>
                  <a:defRPr sz="1700">
                    <a:uFill>
                      <a:solidFill>
                        <a:srgbClr val="000000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sz="1400"/>
                  <a:t>  </a:t>
                </a:r>
                <a:r>
                  <a:t>ح (٤) =                                             ح (٩)=                           </a:t>
                </a:r>
              </a:p>
              <a:p>
                <a:pPr algn="r" defTabSz="457200" rtl="0">
                  <a:lnSpc>
                    <a:spcPct val="200000"/>
                  </a:lnSpc>
                  <a:defRPr sz="1700">
                    <a:uFill>
                      <a:solidFill>
                        <a:srgbClr val="000000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ح (عدد فردي) =                                ح (أقل من ٧)=</a:t>
                </a:r>
              </a:p>
            </p:txBody>
          </p:sp>
          <p:pic>
            <p:nvPicPr>
              <p:cNvPr id="240" name="IMG_7685.jpeg" descr="IMG_7685.jpe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17706" y="257395"/>
                <a:ext cx="1280872" cy="1311473"/>
              </a:xfrm>
              <a:prstGeom prst="rect">
                <a:avLst/>
              </a:prstGeom>
              <a:ln w="3175" cap="flat">
                <a:noFill/>
                <a:miter lim="400000"/>
              </a:ln>
              <a:effectLst/>
            </p:spPr>
          </p:pic>
        </p:grpSp>
        <p:grpSp>
          <p:nvGrpSpPr>
            <p:cNvPr id="246" name="تجميع"/>
            <p:cNvGrpSpPr/>
            <p:nvPr/>
          </p:nvGrpSpPr>
          <p:grpSpPr>
            <a:xfrm>
              <a:off x="1526650" y="777163"/>
              <a:ext cx="4169479" cy="523298"/>
              <a:chOff x="0" y="0"/>
              <a:chExt cx="4169478" cy="523296"/>
            </a:xfrm>
          </p:grpSpPr>
          <p:sp>
            <p:nvSpPr>
              <p:cNvPr id="242" name="خط"/>
              <p:cNvSpPr/>
              <p:nvPr/>
            </p:nvSpPr>
            <p:spPr>
              <a:xfrm>
                <a:off x="2515104" y="11076"/>
                <a:ext cx="1654375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243" name="خط"/>
              <p:cNvSpPr/>
              <p:nvPr/>
            </p:nvSpPr>
            <p:spPr>
              <a:xfrm>
                <a:off x="114276" y="0"/>
                <a:ext cx="1328045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244" name="خط"/>
              <p:cNvSpPr/>
              <p:nvPr/>
            </p:nvSpPr>
            <p:spPr>
              <a:xfrm>
                <a:off x="2515104" y="523296"/>
                <a:ext cx="1301994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245" name="خط"/>
              <p:cNvSpPr/>
              <p:nvPr/>
            </p:nvSpPr>
            <p:spPr>
              <a:xfrm>
                <a:off x="0" y="505336"/>
                <a:ext cx="1125992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248" name="(ج) يلعب ١٠ طلاب كرة السلة ، ويلعب ٨ طلاب من طلاب الصف نفسه كرة القدم . ويلعب ٣ منهم اللعبتين معاً كم طالبا يلعب السلة فقط؟"/>
          <p:cNvSpPr txBox="1"/>
          <p:nvPr/>
        </p:nvSpPr>
        <p:spPr>
          <a:xfrm>
            <a:off x="495720" y="6964599"/>
            <a:ext cx="6637829" cy="59278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(ج) يلعب ١٠ طلاب كرة السلة ، ويلعب ٨ طلاب من طلاب الصف نفسه كرة القدم . ويلعب ٣ منهم اللعبتين معاً كم طالبا يلعب السلة فقط؟</a:t>
            </a:r>
          </a:p>
        </p:txBody>
      </p:sp>
      <p:grpSp>
        <p:nvGrpSpPr>
          <p:cNvPr id="253" name="تجميع"/>
          <p:cNvGrpSpPr/>
          <p:nvPr/>
        </p:nvGrpSpPr>
        <p:grpSpPr>
          <a:xfrm>
            <a:off x="626924" y="7946769"/>
            <a:ext cx="6302652" cy="1307167"/>
            <a:chOff x="0" y="0"/>
            <a:chExt cx="6302651" cy="1307165"/>
          </a:xfrm>
        </p:grpSpPr>
        <p:sp>
          <p:nvSpPr>
            <p:cNvPr id="249" name="خط"/>
            <p:cNvSpPr/>
            <p:nvPr/>
          </p:nvSpPr>
          <p:spPr>
            <a:xfrm>
              <a:off x="0" y="1307165"/>
              <a:ext cx="6302652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/>
            </a:p>
          </p:txBody>
        </p:sp>
        <p:sp>
          <p:nvSpPr>
            <p:cNvPr id="250" name="خط"/>
            <p:cNvSpPr/>
            <p:nvPr/>
          </p:nvSpPr>
          <p:spPr>
            <a:xfrm>
              <a:off x="0" y="864173"/>
              <a:ext cx="6302652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/>
            </a:p>
          </p:txBody>
        </p:sp>
        <p:sp>
          <p:nvSpPr>
            <p:cNvPr id="251" name="خط"/>
            <p:cNvSpPr/>
            <p:nvPr/>
          </p:nvSpPr>
          <p:spPr>
            <a:xfrm>
              <a:off x="0" y="454398"/>
              <a:ext cx="6302652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/>
            </a:p>
          </p:txBody>
        </p:sp>
        <p:sp>
          <p:nvSpPr>
            <p:cNvPr id="252" name="خط"/>
            <p:cNvSpPr/>
            <p:nvPr/>
          </p:nvSpPr>
          <p:spPr>
            <a:xfrm>
              <a:off x="0" y="0"/>
              <a:ext cx="6302652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مجموعة 27"/>
          <p:cNvGrpSpPr/>
          <p:nvPr/>
        </p:nvGrpSpPr>
        <p:grpSpPr>
          <a:xfrm>
            <a:off x="5063212" y="328857"/>
            <a:ext cx="475324" cy="478943"/>
            <a:chOff x="0" y="0"/>
            <a:chExt cx="475323" cy="478942"/>
          </a:xfrm>
        </p:grpSpPr>
        <p:grpSp>
          <p:nvGrpSpPr>
            <p:cNvPr id="257" name="مجموعة 10"/>
            <p:cNvGrpSpPr/>
            <p:nvPr/>
          </p:nvGrpSpPr>
          <p:grpSpPr>
            <a:xfrm>
              <a:off x="38657" y="-1"/>
              <a:ext cx="423967" cy="453544"/>
              <a:chOff x="0" y="0"/>
              <a:chExt cx="423966" cy="453542"/>
            </a:xfrm>
          </p:grpSpPr>
          <p:sp>
            <p:nvSpPr>
              <p:cNvPr id="255" name="مستطيل 11"/>
              <p:cNvSpPr/>
              <p:nvPr/>
            </p:nvSpPr>
            <p:spPr>
              <a:xfrm>
                <a:off x="0" y="-1"/>
                <a:ext cx="416700" cy="453544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 rtl="0"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56" name="رابط مستقيم 13"/>
              <p:cNvSpPr/>
              <p:nvPr/>
            </p:nvSpPr>
            <p:spPr>
              <a:xfrm flipH="1" flipV="1">
                <a:off x="0" y="226771"/>
                <a:ext cx="423967" cy="7394"/>
              </a:xfrm>
              <a:prstGeom prst="line">
                <a:avLst/>
              </a:prstGeom>
              <a:noFill/>
              <a:ln w="12700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 rtl="0"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258" name="مربع نص 26"/>
            <p:cNvSpPr txBox="1"/>
            <p:nvPr/>
          </p:nvSpPr>
          <p:spPr>
            <a:xfrm>
              <a:off x="0" y="201130"/>
              <a:ext cx="475324" cy="277813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marR="226695" defTabSz="457200">
                <a:lnSpc>
                  <a:spcPct val="115000"/>
                </a:lnSpc>
                <a:defRPr sz="18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>
                  <a:effectLst/>
                </a:defRPr>
              </a:pPr>
              <a:r>
                <a:rPr b="1"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</a:rPr>
                <a:t>٧</a:t>
              </a:r>
            </a:p>
          </p:txBody>
        </p:sp>
      </p:grpSp>
      <p:sp>
        <p:nvSpPr>
          <p:cNvPr id="260" name="تابع السؤال الرابع:"/>
          <p:cNvSpPr txBox="1"/>
          <p:nvPr/>
        </p:nvSpPr>
        <p:spPr>
          <a:xfrm>
            <a:off x="5538535" y="417986"/>
            <a:ext cx="1458294" cy="30068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marR="226695" algn="r" defTabSz="457200">
              <a:tabLst>
                <a:tab pos="5092700" algn="l"/>
              </a:tabLst>
              <a:defRPr sz="1800" u="sng">
                <a:solidFill>
                  <a:srgbClr val="0042A9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تابع السؤال الرابع:</a:t>
            </a:r>
          </a:p>
        </p:txBody>
      </p:sp>
      <p:sp>
        <p:nvSpPr>
          <p:cNvPr id="261" name="تمت الأسئلة مع تمنياتي لكم بالتوفيق"/>
          <p:cNvSpPr txBox="1"/>
          <p:nvPr/>
        </p:nvSpPr>
        <p:spPr>
          <a:xfrm>
            <a:off x="2082617" y="8922573"/>
            <a:ext cx="3391266" cy="34753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tabLst>
                <a:tab pos="1574800" algn="l"/>
              </a:tabLst>
              <a:defRPr sz="21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defTabSz="914400" rtl="0">
              <a:defRPr/>
            </a:pPr>
            <a:r>
              <a:t>تمت الأسئلة مع تمنياتي لكم بالتوفيق</a:t>
            </a:r>
          </a:p>
        </p:txBody>
      </p:sp>
      <p:grpSp>
        <p:nvGrpSpPr>
          <p:cNvPr id="279" name="تجميع"/>
          <p:cNvGrpSpPr/>
          <p:nvPr/>
        </p:nvGrpSpPr>
        <p:grpSpPr>
          <a:xfrm>
            <a:off x="476828" y="943798"/>
            <a:ext cx="7778178" cy="7192582"/>
            <a:chOff x="0" y="0"/>
            <a:chExt cx="7778176" cy="7192580"/>
          </a:xfrm>
        </p:grpSpPr>
        <p:grpSp>
          <p:nvGrpSpPr>
            <p:cNvPr id="265" name="تجميع"/>
            <p:cNvGrpSpPr/>
            <p:nvPr/>
          </p:nvGrpSpPr>
          <p:grpSpPr>
            <a:xfrm>
              <a:off x="1954130" y="258485"/>
              <a:ext cx="4536553" cy="1862910"/>
              <a:chOff x="0" y="150341"/>
              <a:chExt cx="4536552" cy="1862909"/>
            </a:xfrm>
          </p:grpSpPr>
          <p:sp>
            <p:nvSpPr>
              <p:cNvPr id="262" name="(أ) أكمل  جدول الدالة التالي؟"/>
              <p:cNvSpPr/>
              <p:nvPr/>
            </p:nvSpPr>
            <p:spPr>
              <a:xfrm>
                <a:off x="1356581" y="150341"/>
                <a:ext cx="2551345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>
                <a:lvl1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(أ) أكمل  جدول الدالة التالي؟</a:t>
                </a:r>
              </a:p>
            </p:txBody>
          </p:sp>
          <p:sp>
            <p:nvSpPr>
              <p:cNvPr id="263" name="لدى الجوهرة ٤ ريالات زيادة على عدد الريالات لدى أختها"/>
              <p:cNvSpPr/>
              <p:nvPr/>
            </p:nvSpPr>
            <p:spPr>
              <a:xfrm>
                <a:off x="0" y="451023"/>
                <a:ext cx="4536553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>
                <a:lvl1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لدى الجوهرة ٤ ريالات زيادة على عدد الريالات لدى أختها</a:t>
                </a:r>
              </a:p>
            </p:txBody>
          </p:sp>
          <p:pic>
            <p:nvPicPr>
              <p:cNvPr id="264" name="IMG_1583.jpeg" descr="IMG_1583.jpe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731987" y="633955"/>
                <a:ext cx="3107893" cy="1379296"/>
              </a:xfrm>
              <a:prstGeom prst="rect">
                <a:avLst/>
              </a:prstGeom>
              <a:ln w="3175" cap="flat">
                <a:noFill/>
                <a:miter lim="400000"/>
              </a:ln>
              <a:effectLst/>
            </p:spPr>
          </p:pic>
        </p:grpSp>
        <p:grpSp>
          <p:nvGrpSpPr>
            <p:cNvPr id="268" name="تجميع"/>
            <p:cNvGrpSpPr/>
            <p:nvPr/>
          </p:nvGrpSpPr>
          <p:grpSpPr>
            <a:xfrm>
              <a:off x="1481448" y="4868949"/>
              <a:ext cx="4465551" cy="1"/>
              <a:chOff x="0" y="212048"/>
              <a:chExt cx="4465550" cy="0"/>
            </a:xfrm>
          </p:grpSpPr>
          <p:sp>
            <p:nvSpPr>
              <p:cNvPr id="266" name="٢٤"/>
              <p:cNvSpPr/>
              <p:nvPr/>
            </p:nvSpPr>
            <p:spPr>
              <a:xfrm>
                <a:off x="3260880" y="212048"/>
                <a:ext cx="120467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/>
              <a:p>
                <a:pPr/>
                <a:r>
                  <a:t>٢٤</a:t>
                </a:r>
              </a:p>
            </p:txBody>
          </p:sp>
          <p:sp>
            <p:nvSpPr>
              <p:cNvPr id="267" name="١٨"/>
              <p:cNvSpPr/>
              <p:nvPr/>
            </p:nvSpPr>
            <p:spPr>
              <a:xfrm>
                <a:off x="0" y="212048"/>
                <a:ext cx="1204670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/>
              <a:p>
                <a:pPr/>
                <a:r>
                  <a:t>١٨</a:t>
                </a:r>
              </a:p>
            </p:txBody>
          </p:sp>
        </p:grpSp>
        <p:grpSp>
          <p:nvGrpSpPr>
            <p:cNvPr id="278" name="تجميع"/>
            <p:cNvGrpSpPr/>
            <p:nvPr/>
          </p:nvGrpSpPr>
          <p:grpSpPr>
            <a:xfrm>
              <a:off x="-1" y="0"/>
              <a:ext cx="7778178" cy="7192581"/>
              <a:chOff x="0" y="0"/>
              <a:chExt cx="7778176" cy="7192580"/>
            </a:xfrm>
          </p:grpSpPr>
          <p:sp>
            <p:nvSpPr>
              <p:cNvPr id="269" name="مستطيل"/>
              <p:cNvSpPr/>
              <p:nvPr/>
            </p:nvSpPr>
            <p:spPr>
              <a:xfrm>
                <a:off x="6350" y="0"/>
                <a:ext cx="6625129" cy="7192581"/>
              </a:xfrm>
              <a:prstGeom prst="rect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 rtl="0"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Geeza Pro Regular"/>
                  </a:defRPr>
                </a:pPr>
              </a:p>
            </p:txBody>
          </p:sp>
          <p:sp>
            <p:nvSpPr>
              <p:cNvPr id="270" name="(ب) قسم معلم الفنية  ٣ كيلو صلصال  على ٤ طلاب فما نصيب  كل منهم؟"/>
              <p:cNvSpPr/>
              <p:nvPr/>
            </p:nvSpPr>
            <p:spPr>
              <a:xfrm>
                <a:off x="6508176" y="2620923"/>
                <a:ext cx="1270001" cy="1270001"/>
              </a:xfrm>
              <a:prstGeom prst="line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29517" tIns="29517" rIns="29517" bIns="29517" numCol="1" anchor="ctr">
                <a:spAutoFit/>
              </a:bodyPr>
              <a:lstStyle>
                <a:lvl1pPr algn="r" defTabSz="457200">
                  <a:lnSpc>
                    <a:spcPct val="115000"/>
                  </a:lnSpc>
                  <a:defRPr sz="1800">
                    <a:uFill>
                      <a:solidFill>
                        <a:srgbClr val="000000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(ب) قسم معلم الفنية  ٣ كيلو صلصال  على ٤ طلاب فما نصيب  كل منهم؟</a:t>
                </a:r>
              </a:p>
            </p:txBody>
          </p:sp>
          <p:sp>
            <p:nvSpPr>
              <p:cNvPr id="271" name="خط"/>
              <p:cNvSpPr/>
              <p:nvPr/>
            </p:nvSpPr>
            <p:spPr>
              <a:xfrm>
                <a:off x="0" y="2272531"/>
                <a:ext cx="6637829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/>
              </a:p>
            </p:txBody>
          </p:sp>
          <p:grpSp>
            <p:nvGrpSpPr>
              <p:cNvPr id="274" name="تجميع"/>
              <p:cNvGrpSpPr/>
              <p:nvPr/>
            </p:nvGrpSpPr>
            <p:grpSpPr>
              <a:xfrm>
                <a:off x="322398" y="2962965"/>
                <a:ext cx="6138895" cy="499251"/>
                <a:chOff x="0" y="0"/>
                <a:chExt cx="6138893" cy="499249"/>
              </a:xfrm>
            </p:grpSpPr>
            <p:sp>
              <p:nvSpPr>
                <p:cNvPr id="272" name="خط"/>
                <p:cNvSpPr/>
                <p:nvPr/>
              </p:nvSpPr>
              <p:spPr>
                <a:xfrm>
                  <a:off x="0" y="0"/>
                  <a:ext cx="6127281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29517" tIns="29517" rIns="29517" bIns="29517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73" name="خط"/>
                <p:cNvSpPr/>
                <p:nvPr/>
              </p:nvSpPr>
              <p:spPr>
                <a:xfrm>
                  <a:off x="11612" y="499249"/>
                  <a:ext cx="6127282" cy="1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29517" tIns="29517" rIns="29517" bIns="29517" numCol="1" anchor="ctr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275" name="خط"/>
              <p:cNvSpPr/>
              <p:nvPr/>
            </p:nvSpPr>
            <p:spPr>
              <a:xfrm>
                <a:off x="0" y="4152649"/>
                <a:ext cx="6637829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276" name="(ج) حلل العددين التاليين إلى عواملهما الأولية:"/>
              <p:cNvSpPr/>
              <p:nvPr/>
            </p:nvSpPr>
            <p:spPr>
              <a:xfrm>
                <a:off x="2225849" y="4437708"/>
                <a:ext cx="4282328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9517" tIns="29517" rIns="29517" bIns="29517" numCol="1" anchor="ctr">
                <a:spAutoFit/>
              </a:bodyPr>
              <a:lstStyle>
                <a:lvl1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(ج) حلل العددين التاليين إلى عواملهما الأولية:</a:t>
                </a:r>
              </a:p>
            </p:txBody>
          </p:sp>
          <p:sp>
            <p:nvSpPr>
              <p:cNvPr id="277" name="خط"/>
              <p:cNvSpPr/>
              <p:nvPr/>
            </p:nvSpPr>
            <p:spPr>
              <a:xfrm flipV="1">
                <a:off x="3323289" y="4716416"/>
                <a:ext cx="1" cy="246125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9517" tIns="29517" rIns="29517" bIns="29517" numCol="1" anchor="ctr">
                <a:noAutofit/>
              </a:bodyPr>
              <a:lstStyle/>
              <a:p>
                <a:pPr/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